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6" r:id="rId1"/>
  </p:sldMasterIdLst>
  <p:notesMasterIdLst>
    <p:notesMasterId r:id="rId28"/>
  </p:notesMasterIdLst>
  <p:handoutMasterIdLst>
    <p:handoutMasterId r:id="rId29"/>
  </p:handoutMasterIdLst>
  <p:sldIdLst>
    <p:sldId id="1334" r:id="rId2"/>
    <p:sldId id="3401" r:id="rId3"/>
    <p:sldId id="3404" r:id="rId4"/>
    <p:sldId id="3405" r:id="rId5"/>
    <p:sldId id="3406" r:id="rId6"/>
    <p:sldId id="3407" r:id="rId7"/>
    <p:sldId id="3343" r:id="rId8"/>
    <p:sldId id="3408" r:id="rId9"/>
    <p:sldId id="3409" r:id="rId10"/>
    <p:sldId id="3412" r:id="rId11"/>
    <p:sldId id="3397" r:id="rId12"/>
    <p:sldId id="3400" r:id="rId13"/>
    <p:sldId id="335" r:id="rId14"/>
    <p:sldId id="3410" r:id="rId15"/>
    <p:sldId id="3413" r:id="rId16"/>
    <p:sldId id="3398" r:id="rId17"/>
    <p:sldId id="3399" r:id="rId18"/>
    <p:sldId id="3403" r:id="rId19"/>
    <p:sldId id="3414" r:id="rId20"/>
    <p:sldId id="3415" r:id="rId21"/>
    <p:sldId id="3417" r:id="rId22"/>
    <p:sldId id="3416" r:id="rId23"/>
    <p:sldId id="3420" r:id="rId24"/>
    <p:sldId id="3418" r:id="rId25"/>
    <p:sldId id="3419" r:id="rId26"/>
    <p:sldId id="2994" r:id="rId27"/>
  </p:sldIdLst>
  <p:sldSz cx="9144000" cy="6858000" type="screen4x3"/>
  <p:notesSz cx="7315200" cy="9601200"/>
  <p:custShowLst>
    <p:custShow name="short version" id="0">
      <p:sldLst>
        <p:sld r:id="rId2"/>
      </p:sldLst>
    </p:custShow>
  </p:custShow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3">
          <p15:clr>
            <a:srgbClr val="A4A3A4"/>
          </p15:clr>
        </p15:guide>
        <p15:guide id="2" pos="230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808000"/>
    <a:srgbClr val="FF8000"/>
    <a:srgbClr val="008080"/>
    <a:srgbClr val="FFCC66"/>
    <a:srgbClr val="FFFF66"/>
    <a:srgbClr val="800080"/>
    <a:srgbClr val="66CCFF"/>
    <a:srgbClr val="0066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33"/>
    <p:restoredTop sz="84641"/>
  </p:normalViewPr>
  <p:slideViewPr>
    <p:cSldViewPr snapToGrid="0" showGuides="1">
      <p:cViewPr>
        <p:scale>
          <a:sx n="90" d="100"/>
          <a:sy n="90" d="100"/>
        </p:scale>
        <p:origin x="752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5208"/>
    </p:cViewPr>
  </p:sorterViewPr>
  <p:notesViewPr>
    <p:cSldViewPr snapToGrid="0" showGuides="1">
      <p:cViewPr varScale="1">
        <p:scale>
          <a:sx n="93" d="100"/>
          <a:sy n="93" d="100"/>
        </p:scale>
        <p:origin x="-4512" y="-104"/>
      </p:cViewPr>
      <p:guideLst>
        <p:guide orient="horz" pos="3023"/>
        <p:guide pos="230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6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t" anchorCtr="0" compatLnSpc="1">
            <a:prstTxWarp prst="textNoShape">
              <a:avLst/>
            </a:prstTxWarp>
          </a:bodyPr>
          <a:lstStyle>
            <a:lvl1pPr algn="l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21626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t" anchorCtr="0" compatLnSpc="1">
            <a:prstTxWarp prst="textNoShape">
              <a:avLst/>
            </a:prstTxWarp>
          </a:bodyPr>
          <a:lstStyle>
            <a:lvl1pPr algn="r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626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2250"/>
            <a:ext cx="3170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b" anchorCtr="0" compatLnSpc="1">
            <a:prstTxWarp prst="textNoShape">
              <a:avLst/>
            </a:prstTxWarp>
          </a:bodyPr>
          <a:lstStyle>
            <a:lvl1pPr algn="l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626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12250"/>
            <a:ext cx="3170237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b" anchorCtr="0" compatLnSpc="1">
            <a:prstTxWarp prst="textNoShape">
              <a:avLst/>
            </a:prstTxWarp>
          </a:bodyPr>
          <a:lstStyle>
            <a:lvl1pPr algn="r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fld id="{D86BE1FD-C076-8045-A813-A9CEB22909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311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41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>
            <a:lvl1pPr algn="l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8847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6550" y="0"/>
            <a:ext cx="3170238" cy="4841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>
            <a:lvl1pPr algn="r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87463" y="728663"/>
            <a:ext cx="4741862" cy="3556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47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25963"/>
            <a:ext cx="5367338" cy="43656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847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32888"/>
            <a:ext cx="3170238" cy="484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b" anchorCtr="0" compatLnSpc="1">
            <a:prstTxWarp prst="textNoShape">
              <a:avLst/>
            </a:prstTxWarp>
          </a:bodyPr>
          <a:lstStyle>
            <a:lvl1pPr algn="l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47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6550" y="9132888"/>
            <a:ext cx="3170238" cy="484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b" anchorCtr="0" compatLnSpc="1">
            <a:prstTxWarp prst="textNoShape">
              <a:avLst/>
            </a:prstTxWarp>
          </a:bodyPr>
          <a:lstStyle>
            <a:lvl1pPr algn="r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fld id="{D7FAE81C-20DD-D146-AEB1-DC28910AAC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92260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Faloutsos</a:t>
            </a:r>
          </a:p>
        </p:txBody>
      </p:sp>
      <p:sp>
        <p:nvSpPr>
          <p:cNvPr id="1945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F7FE9-157B-EF47-8D15-2C8CE684281C}" type="slidenum">
              <a:rPr lang="en-US"/>
              <a:pPr/>
              <a:t>1</a:t>
            </a:fld>
            <a:endParaRPr lang="en-US"/>
          </a:p>
        </p:txBody>
      </p:sp>
      <p:sp>
        <p:nvSpPr>
          <p:cNvPr id="194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509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5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30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052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is this area about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5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is this area about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539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65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Misfits: nodes/edges outside the communities – bridges , or community outliers that do not fit (usually uses attributes)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712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87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13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950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377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777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8E4E0BD2-09C6-7241-AE84-9E1A8AFC88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AEB713-338D-7646-864A-97557A8D5F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2FBDB5-533E-3145-80B6-A838220DC0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7" name="Picture 9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47800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A4DD9-C03C-EF49-8F6F-D5858AC0C9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6362D9-64E9-9046-8074-C7BC740C5B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A003C9-D139-1642-8368-6C93BF9E34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1"/>
            <a:ext cx="9144000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-1" y="6445604"/>
            <a:ext cx="9144001" cy="419096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-1" y="6445604"/>
            <a:ext cx="796835" cy="419096"/>
          </a:xfrm>
          <a:prstGeom prst="rect">
            <a:avLst/>
          </a:prstGeom>
          <a:solidFill>
            <a:srgbClr val="F96A00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143000" y="1122364"/>
            <a:ext cx="6858000" cy="2387601"/>
          </a:xfrm>
          <a:prstGeom prst="rect">
            <a:avLst/>
          </a:prstGeom>
        </p:spPr>
        <p:txBody>
          <a:bodyPr lIns="34289" tIns="34289" rIns="34289" bIns="34289" anchor="b">
            <a:normAutofit/>
          </a:bodyPr>
          <a:lstStyle>
            <a:lvl1pPr marL="0" indent="0" algn="ctr" defTabSz="685800">
              <a:defRPr sz="4400"/>
            </a:lvl1pPr>
          </a:lstStyle>
          <a:p>
            <a: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 lIns="34289" tIns="34289" rIns="34289" bIns="34289">
            <a:normAutofit/>
          </a:bodyPr>
          <a:lstStyle>
            <a:lvl1pPr marL="0" indent="0" algn="ctr" defTabSz="685800">
              <a:buSzTx/>
              <a:buFontTx/>
              <a:buNone/>
              <a:defRPr sz="1800"/>
            </a:lvl1pPr>
            <a:lvl2pPr marL="0" indent="457200" algn="ctr" defTabSz="685800">
              <a:buSzTx/>
              <a:buFontTx/>
              <a:buNone/>
              <a:defRPr sz="1800"/>
            </a:lvl2pPr>
            <a:lvl3pPr marL="0" indent="914400" algn="ctr" defTabSz="685800">
              <a:buSzTx/>
              <a:buFontTx/>
              <a:buNone/>
              <a:defRPr sz="1800"/>
            </a:lvl3pPr>
            <a:lvl4pPr marL="0" indent="1371600" algn="ctr" defTabSz="685800">
              <a:buSzTx/>
              <a:buFontTx/>
              <a:buNone/>
              <a:defRPr sz="1800"/>
            </a:lvl4pPr>
            <a:lvl5pPr marL="0" indent="1828800" algn="ctr" defTabSz="685800">
              <a:buSzTx/>
              <a:buFontTx/>
              <a:buNone/>
              <a:defRPr sz="1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8318207" y="6400059"/>
            <a:ext cx="197144" cy="277708"/>
          </a:xfrm>
          <a:prstGeom prst="rect">
            <a:avLst/>
          </a:prstGeom>
        </p:spPr>
        <p:txBody>
          <a:bodyPr lIns="34289" tIns="34289" rIns="34289" bIns="34289"/>
          <a:lstStyle>
            <a:lvl1pPr defTabSz="685800"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767263" y="6248400"/>
            <a:ext cx="3633537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B43987-7F84-BB4A-8611-CDF75B6A73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D532E7-99EF-2E4B-AD85-45A0098206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90F46C-E5B9-0C42-9643-F4D6606C7F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8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C56CD1-EFB6-4546-BDF5-48AB55646A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4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3C5492-91F8-8542-ABB8-0E1026885B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3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65676E-2EEE-EE43-9455-E89CF47354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CD3D8F-8226-C44F-8600-6FDD01531D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143BB3-5CC7-8942-98DD-6DD0B51EEC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47800"/>
            <a:ext cx="7772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7670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smtClean="0"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23767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Times New Roman" charset="0"/>
              </a:defRPr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23767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800">
                <a:latin typeface="Times New Roman" charset="0"/>
              </a:defRPr>
            </a:lvl1pPr>
          </a:lstStyle>
          <a:p>
            <a:pPr>
              <a:defRPr/>
            </a:pPr>
            <a:fld id="{6629BCF2-6520-6C49-93E1-80F2FA5CFB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10"/>
          <p:cNvPicPr>
            <a:picLocks noChangeAspect="1" noChangeArrowheads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059" r:id="rId1"/>
    <p:sldLayoutId id="2147486060" r:id="rId2"/>
    <p:sldLayoutId id="2147486061" r:id="rId3"/>
    <p:sldLayoutId id="2147486062" r:id="rId4"/>
    <p:sldLayoutId id="2147486063" r:id="rId5"/>
    <p:sldLayoutId id="2147486064" r:id="rId6"/>
    <p:sldLayoutId id="2147486065" r:id="rId7"/>
    <p:sldLayoutId id="2147486066" r:id="rId8"/>
    <p:sldLayoutId id="2147486067" r:id="rId9"/>
    <p:sldLayoutId id="2147486068" r:id="rId10"/>
    <p:sldLayoutId id="2147486069" r:id="rId11"/>
    <p:sldLayoutId id="2147486070" r:id="rId12"/>
    <p:sldLayoutId id="2147486071" r:id="rId13"/>
    <p:sldLayoutId id="2147486072" r:id="rId14"/>
    <p:sldLayoutId id="2147486073" r:id="rId15"/>
  </p:sldLayoutIdLst>
  <p:transition/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112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112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2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jpe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jpe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4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3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3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tiff"/><Relationship Id="rId3" Type="http://schemas.openxmlformats.org/officeDocument/2006/relationships/image" Target="../media/image53.tiff"/><Relationship Id="rId7" Type="http://schemas.openxmlformats.org/officeDocument/2006/relationships/image" Target="../media/image5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png"/><Relationship Id="rId9" Type="http://schemas.openxmlformats.org/officeDocument/2006/relationships/image" Target="../media/image59.tif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tiff"/><Relationship Id="rId3" Type="http://schemas.openxmlformats.org/officeDocument/2006/relationships/image" Target="../media/image61.tiff"/><Relationship Id="rId7" Type="http://schemas.openxmlformats.org/officeDocument/2006/relationships/image" Target="../media/image65.tiff"/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tif"/><Relationship Id="rId11" Type="http://schemas.openxmlformats.org/officeDocument/2006/relationships/image" Target="../media/image69.tiff"/><Relationship Id="rId5" Type="http://schemas.openxmlformats.org/officeDocument/2006/relationships/image" Target="../media/image63.tiff"/><Relationship Id="rId10" Type="http://schemas.openxmlformats.org/officeDocument/2006/relationships/image" Target="../media/image68.tiff"/><Relationship Id="rId4" Type="http://schemas.openxmlformats.org/officeDocument/2006/relationships/image" Target="../media/image62.tif"/><Relationship Id="rId9" Type="http://schemas.openxmlformats.org/officeDocument/2006/relationships/image" Target="../media/image67.tif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tiff"/><Relationship Id="rId3" Type="http://schemas.openxmlformats.org/officeDocument/2006/relationships/image" Target="../media/image71.tiff"/><Relationship Id="rId7" Type="http://schemas.openxmlformats.org/officeDocument/2006/relationships/image" Target="../media/image75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4" Type="http://schemas.openxmlformats.org/officeDocument/2006/relationships/image" Target="../media/image72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tiff"/><Relationship Id="rId4" Type="http://schemas.openxmlformats.org/officeDocument/2006/relationships/image" Target="../media/image77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13.emf"/><Relationship Id="rId18" Type="http://schemas.openxmlformats.org/officeDocument/2006/relationships/image" Target="../media/image18.emf"/><Relationship Id="rId3" Type="http://schemas.openxmlformats.org/officeDocument/2006/relationships/image" Target="../media/image3.emf"/><Relationship Id="rId21" Type="http://schemas.openxmlformats.org/officeDocument/2006/relationships/image" Target="../media/image21.emf"/><Relationship Id="rId7" Type="http://schemas.openxmlformats.org/officeDocument/2006/relationships/image" Target="../media/image7.emf"/><Relationship Id="rId12" Type="http://schemas.openxmlformats.org/officeDocument/2006/relationships/image" Target="../media/image12.emf"/><Relationship Id="rId17" Type="http://schemas.openxmlformats.org/officeDocument/2006/relationships/image" Target="../media/image17.em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emf"/><Relationship Id="rId20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11" Type="http://schemas.openxmlformats.org/officeDocument/2006/relationships/image" Target="../media/image11.emf"/><Relationship Id="rId5" Type="http://schemas.openxmlformats.org/officeDocument/2006/relationships/image" Target="../media/image5.emf"/><Relationship Id="rId15" Type="http://schemas.openxmlformats.org/officeDocument/2006/relationships/image" Target="../media/image15.emf"/><Relationship Id="rId10" Type="http://schemas.openxmlformats.org/officeDocument/2006/relationships/image" Target="../media/image10.emf"/><Relationship Id="rId19" Type="http://schemas.openxmlformats.org/officeDocument/2006/relationships/image" Target="../media/image19.emf"/><Relationship Id="rId4" Type="http://schemas.openxmlformats.org/officeDocument/2006/relationships/image" Target="../media/image4.emf"/><Relationship Id="rId9" Type="http://schemas.openxmlformats.org/officeDocument/2006/relationships/image" Target="../media/image9.emf"/><Relationship Id="rId14" Type="http://schemas.openxmlformats.org/officeDocument/2006/relationships/image" Target="../media/image14.emf"/><Relationship Id="rId22" Type="http://schemas.openxmlformats.org/officeDocument/2006/relationships/image" Target="../media/image2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1379538"/>
            <a:ext cx="7772400" cy="2365375"/>
          </a:xfrm>
        </p:spPr>
        <p:txBody>
          <a:bodyPr/>
          <a:lstStyle/>
          <a:p>
            <a:r>
              <a:rPr lang="en-US"/>
              <a:t>Anomaly detection in graphs - past, present and future.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600" i="1" dirty="0">
                <a:ea typeface="ＭＳ Ｐゴシック" charset="-128"/>
                <a:cs typeface="ＭＳ Ｐゴシック" charset="-128"/>
              </a:rPr>
              <a:t>Leman Akoglu </a:t>
            </a:r>
            <a:r>
              <a:rPr lang="en-US" sz="3600" dirty="0">
                <a:ea typeface="ＭＳ Ｐゴシック" charset="-128"/>
                <a:cs typeface="ＭＳ Ｐゴシック" charset="-128"/>
              </a:rPr>
              <a:t>CMU</a:t>
            </a:r>
          </a:p>
          <a:p>
            <a:r>
              <a:rPr lang="en-US" sz="3600" i="1" dirty="0">
                <a:ea typeface="ＭＳ Ｐゴシック" charset="-128"/>
                <a:cs typeface="ＭＳ Ｐゴシック" charset="-128"/>
              </a:rPr>
              <a:t>Mary McGlohon </a:t>
            </a:r>
            <a:r>
              <a:rPr lang="en-US" sz="3600" dirty="0">
                <a:ea typeface="ＭＳ Ｐゴシック" charset="-128"/>
                <a:cs typeface="ＭＳ Ｐゴシック" charset="-128"/>
              </a:rPr>
              <a:t>Google</a:t>
            </a:r>
          </a:p>
          <a:p>
            <a:r>
              <a:rPr lang="en-US" sz="3600" i="1" dirty="0">
                <a:ea typeface="ＭＳ Ｐゴシック" charset="-128"/>
                <a:cs typeface="ＭＳ Ｐゴシック" charset="-128"/>
              </a:rPr>
              <a:t>Christos Faloutsos </a:t>
            </a:r>
            <a:r>
              <a:rPr lang="en-US" sz="3600" dirty="0">
                <a:ea typeface="ＭＳ Ｐゴシック" charset="-128"/>
                <a:cs typeface="ＭＳ Ｐゴシック" charset="-128"/>
              </a:rPr>
              <a:t>CMU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65536-D0BA-3147-B0E9-E7F16999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Node-level </a:t>
            </a:r>
            <a:r>
              <a:rPr lang="en-US" dirty="0">
                <a:ea typeface="ＭＳ Ｐゴシック" charset="-128"/>
                <a:cs typeface="ＭＳ Ｐゴシック" charset="-128"/>
              </a:rPr>
              <a:t>Anomalies: Key ideas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398E2-57BC-944E-A528-D837D273B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658" y="1295400"/>
            <a:ext cx="8458201" cy="4648200"/>
          </a:xfrm>
        </p:spPr>
        <p:txBody>
          <a:bodyPr/>
          <a:lstStyle/>
          <a:p>
            <a:r>
              <a:rPr lang="en-US" sz="2800" dirty="0"/>
              <a:t>Feature-based</a:t>
            </a:r>
          </a:p>
          <a:p>
            <a:pPr lvl="1"/>
            <a:r>
              <a:rPr lang="en-US" sz="1800" dirty="0"/>
              <a:t>Akoglu L, </a:t>
            </a:r>
            <a:r>
              <a:rPr lang="en-US" sz="1800" dirty="0" err="1"/>
              <a:t>McGlohon</a:t>
            </a:r>
            <a:r>
              <a:rPr lang="en-US" sz="1800" dirty="0"/>
              <a:t> M, </a:t>
            </a:r>
            <a:r>
              <a:rPr lang="en-US" sz="1800" dirty="0" err="1"/>
              <a:t>Faloutsos</a:t>
            </a:r>
            <a:r>
              <a:rPr lang="en-US" sz="1800" dirty="0"/>
              <a:t> C (PAKDD 2010) </a:t>
            </a:r>
            <a:r>
              <a:rPr lang="en-US" sz="1800" i="1" dirty="0" err="1"/>
              <a:t>OddBall</a:t>
            </a:r>
            <a:r>
              <a:rPr lang="en-US" sz="1800" i="1" dirty="0"/>
              <a:t>: spotting anomalies in weighted graphs. </a:t>
            </a:r>
          </a:p>
          <a:p>
            <a:pPr lvl="1"/>
            <a:r>
              <a:rPr lang="en-US" sz="1800" dirty="0"/>
              <a:t>Henderson K, Gallagher B, Li L, Akoglu L, </a:t>
            </a:r>
            <a:r>
              <a:rPr lang="en-US" sz="1800" dirty="0" err="1"/>
              <a:t>Eliassi</a:t>
            </a:r>
            <a:r>
              <a:rPr lang="en-US" sz="1800" dirty="0"/>
              <a:t>-Rad T, Tong H, </a:t>
            </a:r>
            <a:r>
              <a:rPr lang="en-US" sz="1800" dirty="0" err="1"/>
              <a:t>Faloutsos</a:t>
            </a:r>
            <a:r>
              <a:rPr lang="en-US" sz="1800" dirty="0"/>
              <a:t> C (KDD 2011) </a:t>
            </a:r>
            <a:r>
              <a:rPr lang="en-US" sz="1800" i="1" dirty="0"/>
              <a:t>It’s who you know: graph mining using recursive structural features </a:t>
            </a:r>
            <a:endParaRPr lang="en-US" sz="2400" dirty="0"/>
          </a:p>
          <a:p>
            <a:r>
              <a:rPr lang="en-US" sz="2800" dirty="0"/>
              <a:t>Proximity-based </a:t>
            </a:r>
          </a:p>
          <a:p>
            <a:pPr lvl="1"/>
            <a:r>
              <a:rPr lang="en-US" sz="1800" dirty="0"/>
              <a:t>Chau DH, Pandit S, </a:t>
            </a:r>
            <a:r>
              <a:rPr lang="en-US" sz="1800" dirty="0" err="1"/>
              <a:t>Faloutsos</a:t>
            </a:r>
            <a:r>
              <a:rPr lang="en-US" sz="1800" dirty="0"/>
              <a:t> C (PKDD 2006) </a:t>
            </a:r>
            <a:r>
              <a:rPr lang="en-US" sz="1800" i="1" dirty="0"/>
              <a:t>Detecting fraudulent personalities in networks of online auctioneers.</a:t>
            </a:r>
          </a:p>
          <a:p>
            <a:r>
              <a:rPr lang="en-US" sz="2800" dirty="0"/>
              <a:t>Community-based</a:t>
            </a:r>
          </a:p>
          <a:p>
            <a:pPr lvl="1"/>
            <a:r>
              <a:rPr lang="en-US" sz="1800" dirty="0"/>
              <a:t>Tong H, Lin C-Y (SDM 2011) </a:t>
            </a:r>
            <a:r>
              <a:rPr lang="en-US" sz="1800" i="1" dirty="0"/>
              <a:t>Non-negative residual matrix factorization with application to graph anomaly detection.</a:t>
            </a:r>
          </a:p>
          <a:p>
            <a:pPr lvl="1"/>
            <a:r>
              <a:rPr lang="en-US" sz="1800" dirty="0"/>
              <a:t>Aggarwal CC, Zhao Y, Yu PS (ICDE 2011) </a:t>
            </a:r>
            <a:r>
              <a:rPr lang="en-US" sz="1800" i="1" dirty="0"/>
              <a:t>Outlier detection in graph streams. </a:t>
            </a:r>
          </a:p>
          <a:p>
            <a:pPr lvl="1"/>
            <a:r>
              <a:rPr lang="en-US" sz="1800" dirty="0"/>
              <a:t>Gao J, Liang F, Fan W, Wang C, Sun Y, Han J (KDD 2010) </a:t>
            </a:r>
            <a:r>
              <a:rPr lang="en-US" sz="1800" i="1" dirty="0"/>
              <a:t>On </a:t>
            </a:r>
            <a:r>
              <a:rPr lang="en-US" sz="1800" b="1" i="1" dirty="0"/>
              <a:t>community outliers</a:t>
            </a:r>
            <a:r>
              <a:rPr lang="en-US" sz="1800" i="1" dirty="0"/>
              <a:t> and their efficient detection in information networks. 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DCB81-0F04-0C42-B5E8-96068510B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41ADF-5819-384C-9146-8BCDC2E8E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91E44-6886-594C-B822-DE893133F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6454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456" y="532124"/>
            <a:ext cx="8850226" cy="685800"/>
          </a:xfrm>
        </p:spPr>
        <p:txBody>
          <a:bodyPr/>
          <a:lstStyle/>
          <a:p>
            <a:r>
              <a:rPr lang="en-US" sz="3200" dirty="0" err="1"/>
              <a:t>FraudEagle</a:t>
            </a:r>
            <a:r>
              <a:rPr lang="en-US" sz="3200" dirty="0"/>
              <a:t>: Anomalous nodes in signed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8C7D2-D407-E845-B46E-7AE467BD3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19010"/>
            <a:ext cx="8458200" cy="4648200"/>
          </a:xfrm>
        </p:spPr>
        <p:txBody>
          <a:bodyPr/>
          <a:lstStyle/>
          <a:p>
            <a:r>
              <a:rPr lang="en-US" dirty="0"/>
              <a:t>Fake reviewers, with limited supervision</a:t>
            </a:r>
          </a:p>
          <a:p>
            <a:pPr>
              <a:buFont typeface="Wingdings" pitchFamily="2" charset="2"/>
              <a:buNone/>
            </a:pPr>
            <a:r>
              <a:rPr lang="en-US" altLang="en-US" sz="2800" dirty="0"/>
              <a:t>			     </a:t>
            </a:r>
          </a:p>
          <a:p>
            <a:pPr>
              <a:buFont typeface="Wingdings" pitchFamily="2" charset="2"/>
              <a:buNone/>
            </a:pPr>
            <a:r>
              <a:rPr lang="en-US" altLang="en-US" sz="2800" dirty="0"/>
              <a:t>			     User	     Product</a:t>
            </a:r>
          </a:p>
          <a:p>
            <a:pPr>
              <a:buFont typeface="Wingdings" pitchFamily="2" charset="2"/>
              <a:buNone/>
            </a:pPr>
            <a:r>
              <a:rPr lang="en-US" altLang="en-US" sz="2800" i="1" dirty="0"/>
              <a:t>			     </a:t>
            </a:r>
            <a:r>
              <a:rPr lang="en-US" altLang="en-US" sz="2400" i="1" dirty="0"/>
              <a:t>Honest	      </a:t>
            </a:r>
            <a:r>
              <a:rPr lang="en-US" altLang="en-US" sz="2400" dirty="0"/>
              <a:t> </a:t>
            </a:r>
            <a:r>
              <a:rPr lang="en-US" altLang="en-US" sz="2400" i="1" dirty="0"/>
              <a:t>Bad</a:t>
            </a:r>
          </a:p>
          <a:p>
            <a:pPr>
              <a:buFont typeface="Wingdings" pitchFamily="2" charset="2"/>
              <a:buNone/>
            </a:pPr>
            <a:r>
              <a:rPr lang="en-US" altLang="en-US" sz="2400" i="1" dirty="0"/>
              <a:t>			     Honest 	       Bad	</a:t>
            </a:r>
          </a:p>
          <a:p>
            <a:pPr>
              <a:buFont typeface="Wingdings" pitchFamily="2" charset="2"/>
              <a:buNone/>
            </a:pPr>
            <a:endParaRPr lang="en-US" altLang="en-US" sz="2400" i="1" dirty="0"/>
          </a:p>
          <a:p>
            <a:pPr>
              <a:buFont typeface="Wingdings" pitchFamily="2" charset="2"/>
              <a:buNone/>
            </a:pPr>
            <a:endParaRPr lang="en-US" altLang="en-US" i="1" dirty="0"/>
          </a:p>
          <a:p>
            <a:r>
              <a:rPr lang="en-US" dirty="0"/>
              <a:t>Label propagation </a:t>
            </a:r>
            <a:br>
              <a:rPr lang="en-US" dirty="0"/>
            </a:br>
            <a:r>
              <a:rPr lang="en-US" dirty="0"/>
              <a:t>for inference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959-FDC1-964E-A40E-B9241F8C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467CF39-246E-0546-9212-5EF76EBC1976}"/>
              </a:ext>
            </a:extLst>
          </p:cNvPr>
          <p:cNvGrpSpPr/>
          <p:nvPr/>
        </p:nvGrpSpPr>
        <p:grpSpPr>
          <a:xfrm>
            <a:off x="1093103" y="2083680"/>
            <a:ext cx="1674160" cy="2716261"/>
            <a:chOff x="7048679" y="1503496"/>
            <a:chExt cx="1539875" cy="2722563"/>
          </a:xfrm>
        </p:grpSpPr>
        <p:grpSp>
          <p:nvGrpSpPr>
            <p:cNvPr id="7" name="Group 41">
              <a:extLst>
                <a:ext uri="{FF2B5EF4-FFF2-40B4-BE49-F238E27FC236}">
                  <a16:creationId xmlns:a16="http://schemas.microsoft.com/office/drawing/2014/main" id="{129E819B-0090-2E47-8E5E-4B50BCEE78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48679" y="1503496"/>
              <a:ext cx="1539875" cy="2722563"/>
              <a:chOff x="609600" y="1524000"/>
              <a:chExt cx="2071991" cy="3552100"/>
            </a:xfrm>
            <a:noFill/>
          </p:grpSpPr>
          <p:grpSp>
            <p:nvGrpSpPr>
              <p:cNvPr id="8" name="Group 11">
                <a:extLst>
                  <a:ext uri="{FF2B5EF4-FFF2-40B4-BE49-F238E27FC236}">
                    <a16:creationId xmlns:a16="http://schemas.microsoft.com/office/drawing/2014/main" id="{C729533A-DB90-FC4C-BECB-564D5D3ACC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9600" y="1524000"/>
                <a:ext cx="2071991" cy="3055815"/>
                <a:chOff x="6523979" y="2819400"/>
                <a:chExt cx="2071991" cy="3055815"/>
              </a:xfrm>
              <a:grpFill/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D699BD42-A94B-4F44-B73D-048A6A32A83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523979" y="2819400"/>
                  <a:ext cx="2071991" cy="2943170"/>
                  <a:chOff x="6523979" y="2819400"/>
                  <a:chExt cx="2071991" cy="2943170"/>
                </a:xfrm>
                <a:grpFill/>
              </p:grpSpPr>
              <p:pic>
                <p:nvPicPr>
                  <p:cNvPr id="16" name="Picture 47" descr="http://www.clker.com/cliparts/N/O/f/8/x/q/girl-with-pink-shirt-hi.png">
                    <a:extLst>
                      <a:ext uri="{FF2B5EF4-FFF2-40B4-BE49-F238E27FC236}">
                        <a16:creationId xmlns:a16="http://schemas.microsoft.com/office/drawing/2014/main" id="{04E30657-9C97-CD45-8120-D2EB863759C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606417" y="3505200"/>
                    <a:ext cx="409846" cy="606613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7" name="Picture 49" descr="http://www.clker.com/cliparts/b/b/b/1/11971019011240434834msewtz_Business_Person.svg.hi.png">
                    <a:extLst>
                      <a:ext uri="{FF2B5EF4-FFF2-40B4-BE49-F238E27FC236}">
                        <a16:creationId xmlns:a16="http://schemas.microsoft.com/office/drawing/2014/main" id="{E4D6D770-B7A7-6F4D-BB90-A3026DF8077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606417" y="4191000"/>
                    <a:ext cx="409846" cy="534778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8" name="Picture 51" descr="http://www.oneupclub.com/images/clip-art-people_blonde.jpg">
                    <a:extLst>
                      <a:ext uri="{FF2B5EF4-FFF2-40B4-BE49-F238E27FC236}">
                        <a16:creationId xmlns:a16="http://schemas.microsoft.com/office/drawing/2014/main" id="{CAF72400-FB81-5A4D-925D-94C2F7ACE13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643592" y="4800600"/>
                    <a:ext cx="366808" cy="63242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9" name="Picture 53" descr="http://www.clker.com/cliparts/7/e/f/c/11949846642019685402people_juliane_krug_07a.svg.hi.png">
                    <a:extLst>
                      <a:ext uri="{FF2B5EF4-FFF2-40B4-BE49-F238E27FC236}">
                        <a16:creationId xmlns:a16="http://schemas.microsoft.com/office/drawing/2014/main" id="{8888DC20-680C-B740-BC67-C78F0491187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23979" y="2819400"/>
                    <a:ext cx="416084" cy="61274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0" name="Picture 65" descr="http://www.cappuccino-project.org/img/download-box-b5d7b5ae.png">
                    <a:extLst>
                      <a:ext uri="{FF2B5EF4-FFF2-40B4-BE49-F238E27FC236}">
                        <a16:creationId xmlns:a16="http://schemas.microsoft.com/office/drawing/2014/main" id="{7A4792A8-6654-8844-87BF-7942819F6A6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53912" y="3284768"/>
                    <a:ext cx="542058" cy="542058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1" name="Picture 65" descr="http://www.cappuccino-project.org/img/download-box-b5d7b5ae.png">
                    <a:extLst>
                      <a:ext uri="{FF2B5EF4-FFF2-40B4-BE49-F238E27FC236}">
                        <a16:creationId xmlns:a16="http://schemas.microsoft.com/office/drawing/2014/main" id="{961D0151-A801-F74D-8C09-D700AD87ED2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53912" y="3943573"/>
                    <a:ext cx="542058" cy="542058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2" name="Picture 65" descr="http://www.cappuccino-project.org/img/download-box-b5d7b5ae.png">
                    <a:extLst>
                      <a:ext uri="{FF2B5EF4-FFF2-40B4-BE49-F238E27FC236}">
                        <a16:creationId xmlns:a16="http://schemas.microsoft.com/office/drawing/2014/main" id="{8050CA33-37E5-C643-BB6F-20EB107ED53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53912" y="4568452"/>
                    <a:ext cx="542058" cy="542058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" name="Picture 65" descr="http://www.cappuccino-project.org/img/download-box-b5d7b5ae.png">
                    <a:extLst>
                      <a:ext uri="{FF2B5EF4-FFF2-40B4-BE49-F238E27FC236}">
                        <a16:creationId xmlns:a16="http://schemas.microsoft.com/office/drawing/2014/main" id="{CBAE4577-8129-764C-BF3F-2A424A9423E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53912" y="5178052"/>
                    <a:ext cx="542058" cy="542058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F9A194EB-C1D3-BF43-830F-98A2E6ED1CDA}"/>
                      </a:ext>
                    </a:extLst>
                  </p:cNvPr>
                  <p:cNvCxnSpPr>
                    <a:stCxn id="19" idx="3"/>
                    <a:endCxn id="20" idx="1"/>
                  </p:cNvCxnSpPr>
                  <p:nvPr/>
                </p:nvCxnSpPr>
                <p:spPr>
                  <a:xfrm>
                    <a:off x="6940514" y="3125937"/>
                    <a:ext cx="1112893" cy="430809"/>
                  </a:xfrm>
                  <a:prstGeom prst="line">
                    <a:avLst/>
                  </a:prstGeom>
                  <a:grpFill/>
                  <a:ln w="412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1763CE7A-B2D7-8345-8CD6-D6452820320E}"/>
                      </a:ext>
                    </a:extLst>
                  </p:cNvPr>
                  <p:cNvCxnSpPr>
                    <a:stCxn id="19" idx="3"/>
                    <a:endCxn id="22" idx="1"/>
                  </p:cNvCxnSpPr>
                  <p:nvPr/>
                </p:nvCxnSpPr>
                <p:spPr>
                  <a:xfrm>
                    <a:off x="6940514" y="3125937"/>
                    <a:ext cx="1112893" cy="1712879"/>
                  </a:xfrm>
                  <a:prstGeom prst="line">
                    <a:avLst/>
                  </a:prstGeom>
                  <a:grpFill/>
                  <a:ln w="412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0EB7D37B-2DF7-5848-8717-8CCA1332E2AD}"/>
                      </a:ext>
                    </a:extLst>
                  </p:cNvPr>
                  <p:cNvCxnSpPr>
                    <a:stCxn id="19" idx="3"/>
                    <a:endCxn id="23" idx="1"/>
                  </p:cNvCxnSpPr>
                  <p:nvPr/>
                </p:nvCxnSpPr>
                <p:spPr>
                  <a:xfrm>
                    <a:off x="6940514" y="3125937"/>
                    <a:ext cx="1112893" cy="2323881"/>
                  </a:xfrm>
                  <a:prstGeom prst="line">
                    <a:avLst/>
                  </a:prstGeom>
                  <a:grpFill/>
                  <a:ln w="412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261079E4-BB9E-AA4A-86B5-35DDEB605496}"/>
                      </a:ext>
                    </a:extLst>
                  </p:cNvPr>
                  <p:cNvCxnSpPr>
                    <a:stCxn id="16" idx="3"/>
                    <a:endCxn id="20" idx="1"/>
                  </p:cNvCxnSpPr>
                  <p:nvPr/>
                </p:nvCxnSpPr>
                <p:spPr>
                  <a:xfrm flipV="1">
                    <a:off x="7015276" y="3556746"/>
                    <a:ext cx="1038132" cy="252686"/>
                  </a:xfrm>
                  <a:prstGeom prst="line">
                    <a:avLst/>
                  </a:prstGeom>
                  <a:grpFill/>
                  <a:ln w="412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Connector 27">
                    <a:extLst>
                      <a:ext uri="{FF2B5EF4-FFF2-40B4-BE49-F238E27FC236}">
                        <a16:creationId xmlns:a16="http://schemas.microsoft.com/office/drawing/2014/main" id="{400E10BC-D73B-CA47-B74C-046948A9D905}"/>
                      </a:ext>
                    </a:extLst>
                  </p:cNvPr>
                  <p:cNvCxnSpPr>
                    <a:stCxn id="16" idx="3"/>
                    <a:endCxn id="22" idx="1"/>
                  </p:cNvCxnSpPr>
                  <p:nvPr/>
                </p:nvCxnSpPr>
                <p:spPr>
                  <a:xfrm>
                    <a:off x="7015276" y="3809431"/>
                    <a:ext cx="1038132" cy="1029385"/>
                  </a:xfrm>
                  <a:prstGeom prst="line">
                    <a:avLst/>
                  </a:prstGeom>
                  <a:grpFill/>
                  <a:ln w="412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8A70EA53-460B-CE4E-A88D-EF3975D1890D}"/>
                      </a:ext>
                    </a:extLst>
                  </p:cNvPr>
                  <p:cNvCxnSpPr>
                    <a:stCxn id="17" idx="3"/>
                    <a:endCxn id="20" idx="1"/>
                  </p:cNvCxnSpPr>
                  <p:nvPr/>
                </p:nvCxnSpPr>
                <p:spPr>
                  <a:xfrm flipV="1">
                    <a:off x="7015276" y="3556746"/>
                    <a:ext cx="1038132" cy="900971"/>
                  </a:xfrm>
                  <a:prstGeom prst="line">
                    <a:avLst/>
                  </a:prstGeom>
                  <a:grpFill/>
                  <a:ln w="412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Connector 29">
                    <a:extLst>
                      <a:ext uri="{FF2B5EF4-FFF2-40B4-BE49-F238E27FC236}">
                        <a16:creationId xmlns:a16="http://schemas.microsoft.com/office/drawing/2014/main" id="{A9E6AEFB-A03F-F944-9DD8-AAC16A62CB42}"/>
                      </a:ext>
                    </a:extLst>
                  </p:cNvPr>
                  <p:cNvCxnSpPr>
                    <a:stCxn id="17" idx="3"/>
                    <a:endCxn id="23" idx="1"/>
                  </p:cNvCxnSpPr>
                  <p:nvPr/>
                </p:nvCxnSpPr>
                <p:spPr>
                  <a:xfrm>
                    <a:off x="7015276" y="4457716"/>
                    <a:ext cx="1038132" cy="992102"/>
                  </a:xfrm>
                  <a:prstGeom prst="line">
                    <a:avLst/>
                  </a:prstGeom>
                  <a:grpFill/>
                  <a:ln w="412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99472F36-7909-9A4A-A1E4-57883547B896}"/>
                      </a:ext>
                    </a:extLst>
                  </p:cNvPr>
                  <p:cNvCxnSpPr>
                    <a:endCxn id="22" idx="1"/>
                  </p:cNvCxnSpPr>
                  <p:nvPr/>
                </p:nvCxnSpPr>
                <p:spPr>
                  <a:xfrm flipV="1">
                    <a:off x="6987508" y="4838816"/>
                    <a:ext cx="1065900" cy="345889"/>
                  </a:xfrm>
                  <a:prstGeom prst="line">
                    <a:avLst/>
                  </a:prstGeom>
                  <a:grpFill/>
                  <a:ln w="412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0DB56E3A-64C5-5D4F-8CF8-8405CED7E3B0}"/>
                      </a:ext>
                    </a:extLst>
                  </p:cNvPr>
                  <p:cNvCxnSpPr>
                    <a:endCxn id="23" idx="1"/>
                  </p:cNvCxnSpPr>
                  <p:nvPr/>
                </p:nvCxnSpPr>
                <p:spPr>
                  <a:xfrm flipV="1">
                    <a:off x="6996052" y="5449818"/>
                    <a:ext cx="1057356" cy="312751"/>
                  </a:xfrm>
                  <a:prstGeom prst="line">
                    <a:avLst/>
                  </a:prstGeom>
                  <a:grpFill/>
                  <a:ln w="412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A234E6EC-9526-B74D-99C9-53AB24E70E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959738" y="4800600"/>
                    <a:ext cx="1093669" cy="961970"/>
                  </a:xfrm>
                  <a:prstGeom prst="line">
                    <a:avLst/>
                  </a:prstGeom>
                  <a:grpFill/>
                  <a:ln w="412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1" name="Picture 83" descr="https://si0.twimg.com/profile_images/747227713/ThumbsUpGreen-trans_normal.png">
                  <a:extLst>
                    <a:ext uri="{FF2B5EF4-FFF2-40B4-BE49-F238E27FC236}">
                      <a16:creationId xmlns:a16="http://schemas.microsoft.com/office/drawing/2014/main" id="{0D63FDAE-5309-244E-B64E-4BC97103812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51058" y="3016413"/>
                  <a:ext cx="457200" cy="4572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2" name="Picture 83" descr="https://si0.twimg.com/profile_images/747227713/ThumbsUpGreen-trans_normal.png">
                  <a:extLst>
                    <a:ext uri="{FF2B5EF4-FFF2-40B4-BE49-F238E27FC236}">
                      <a16:creationId xmlns:a16="http://schemas.microsoft.com/office/drawing/2014/main" id="{7F781756-20BB-6C43-904D-55C560733ED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79354" y="4972601"/>
                  <a:ext cx="457200" cy="4572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3" name="Picture 83" descr="https://si0.twimg.com/profile_images/747227713/ThumbsUpGreen-trans_normal.png">
                  <a:extLst>
                    <a:ext uri="{FF2B5EF4-FFF2-40B4-BE49-F238E27FC236}">
                      <a16:creationId xmlns:a16="http://schemas.microsoft.com/office/drawing/2014/main" id="{F8C79945-A8D0-FD4C-92EF-968D8B2A0EF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75805" y="5418015"/>
                  <a:ext cx="457200" cy="4572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4" name="Picture 89" descr="http://clipart-finder.com/data/png/thumbDown.png">
                  <a:extLst>
                    <a:ext uri="{FF2B5EF4-FFF2-40B4-BE49-F238E27FC236}">
                      <a16:creationId xmlns:a16="http://schemas.microsoft.com/office/drawing/2014/main" id="{595B97E1-D549-F14B-A9A7-DE5FE87CFB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62012" y="3608009"/>
                  <a:ext cx="413766" cy="4572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5" name="Picture 89" descr="http://clipart-finder.com/data/png/thumbDown.png">
                  <a:extLst>
                    <a:ext uri="{FF2B5EF4-FFF2-40B4-BE49-F238E27FC236}">
                      <a16:creationId xmlns:a16="http://schemas.microsoft.com/office/drawing/2014/main" id="{28793D7D-B601-BB44-9498-BDEDAF4F710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99629" y="4140590"/>
                  <a:ext cx="413766" cy="4572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9" name="Picture 4" descr="http://images1.wikia.nocookie.net/__cb20080316173121/starwars/images/thumb/4/44/R2D2-CloneWars.svg/500px-R2D2-CloneWars.svg.png">
                <a:extLst>
                  <a:ext uri="{FF2B5EF4-FFF2-40B4-BE49-F238E27FC236}">
                    <a16:creationId xmlns:a16="http://schemas.microsoft.com/office/drawing/2014/main" id="{0F76EE7B-8280-844C-A4A3-C30070BF92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600" y="4168176"/>
                <a:ext cx="552938" cy="90792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4" name="Picture 89" descr="http://clipart-finder.com/data/png/thumbDown.png">
              <a:extLst>
                <a:ext uri="{FF2B5EF4-FFF2-40B4-BE49-F238E27FC236}">
                  <a16:creationId xmlns:a16="http://schemas.microsoft.com/office/drawing/2014/main" id="{0AC8ADE3-623D-A24E-BAA7-5575AFDD8F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5912" y="2864778"/>
              <a:ext cx="307505" cy="35042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59033BF-3D7F-0843-A321-8EE41EBCA6EC}"/>
              </a:ext>
            </a:extLst>
          </p:cNvPr>
          <p:cNvSpPr txBox="1"/>
          <p:nvPr/>
        </p:nvSpPr>
        <p:spPr>
          <a:xfrm>
            <a:off x="28575" y="6034002"/>
            <a:ext cx="9092107" cy="769441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Opinion Fraud Detection in Online Reviews using Network Effects. </a:t>
            </a:r>
          </a:p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Leman Akoglu, Rishi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Chandy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Christos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Faloutsos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ICWSM, 2013.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4FFE39E-44AC-9D41-B9BD-5A28185EA812}"/>
              </a:ext>
            </a:extLst>
          </p:cNvPr>
          <p:cNvGrpSpPr/>
          <p:nvPr/>
        </p:nvGrpSpPr>
        <p:grpSpPr>
          <a:xfrm>
            <a:off x="6008580" y="1894344"/>
            <a:ext cx="2985759" cy="2662323"/>
            <a:chOff x="3748253" y="1939582"/>
            <a:chExt cx="3294063" cy="2911714"/>
          </a:xfrm>
        </p:grpSpPr>
        <p:pic>
          <p:nvPicPr>
            <p:cNvPr id="40" name="Picture 7">
              <a:extLst>
                <a:ext uri="{FF2B5EF4-FFF2-40B4-BE49-F238E27FC236}">
                  <a16:creationId xmlns:a16="http://schemas.microsoft.com/office/drawing/2014/main" id="{A045CE7A-7DF5-E244-946D-10F2E251A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8253" y="1939582"/>
              <a:ext cx="3294063" cy="1497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12">
              <a:extLst>
                <a:ext uri="{FF2B5EF4-FFF2-40B4-BE49-F238E27FC236}">
                  <a16:creationId xmlns:a16="http://schemas.microsoft.com/office/drawing/2014/main" id="{042B097A-8ED8-C34F-90E4-47532DC75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2738" y="3381214"/>
              <a:ext cx="3033836" cy="1470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6ECE1D3-C104-D345-98E2-CED201BDECA7}"/>
                </a:ext>
              </a:extLst>
            </p:cNvPr>
            <p:cNvSpPr/>
            <p:nvPr/>
          </p:nvSpPr>
          <p:spPr>
            <a:xfrm>
              <a:off x="4205453" y="2084044"/>
              <a:ext cx="688975" cy="304800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15B9A80-E706-894B-868B-44A72916262C}"/>
                </a:ext>
              </a:extLst>
            </p:cNvPr>
            <p:cNvSpPr/>
            <p:nvPr/>
          </p:nvSpPr>
          <p:spPr>
            <a:xfrm>
              <a:off x="4228680" y="3492693"/>
              <a:ext cx="688975" cy="30479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44" name="Picture 2">
            <a:extLst>
              <a:ext uri="{FF2B5EF4-FFF2-40B4-BE49-F238E27FC236}">
                <a16:creationId xmlns:a16="http://schemas.microsoft.com/office/drawing/2014/main" id="{581BA2B7-5714-AD42-81EF-54B447CAD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828" y="4658210"/>
            <a:ext cx="2236372" cy="127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6DDD7CF-0216-4F4F-B42A-1FF0DFC429B0}"/>
              </a:ext>
            </a:extLst>
          </p:cNvPr>
          <p:cNvCxnSpPr>
            <a:cxnSpLocks/>
          </p:cNvCxnSpPr>
          <p:nvPr/>
        </p:nvCxnSpPr>
        <p:spPr>
          <a:xfrm>
            <a:off x="3990042" y="3767220"/>
            <a:ext cx="832936" cy="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9">
            <a:extLst>
              <a:ext uri="{FF2B5EF4-FFF2-40B4-BE49-F238E27FC236}">
                <a16:creationId xmlns:a16="http://schemas.microsoft.com/office/drawing/2014/main" id="{9F324539-C1FF-5645-98E2-C76E02CAA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8101" y="2715206"/>
            <a:ext cx="40908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dirty="0"/>
              <a:t>–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2D6D809-0A9D-3A43-819A-B3689E32E1B1}"/>
              </a:ext>
            </a:extLst>
          </p:cNvPr>
          <p:cNvCxnSpPr>
            <a:cxnSpLocks/>
          </p:cNvCxnSpPr>
          <p:nvPr/>
        </p:nvCxnSpPr>
        <p:spPr>
          <a:xfrm>
            <a:off x="4027819" y="3248051"/>
            <a:ext cx="761596" cy="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1">
            <a:extLst>
              <a:ext uri="{FF2B5EF4-FFF2-40B4-BE49-F238E27FC236}">
                <a16:creationId xmlns:a16="http://schemas.microsoft.com/office/drawing/2014/main" id="{DAE619B0-D008-2D44-A678-55DD2E91E9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7926" y="3274223"/>
            <a:ext cx="4828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dirty="0"/>
              <a:t>+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91C747B1-12D2-B34D-850A-83E56DB0EBDA}"/>
              </a:ext>
            </a:extLst>
          </p:cNvPr>
          <p:cNvSpPr/>
          <p:nvPr/>
        </p:nvSpPr>
        <p:spPr bwMode="auto">
          <a:xfrm>
            <a:off x="5036457" y="23611"/>
            <a:ext cx="4107543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Node-level, Proximity-based</a:t>
            </a:r>
          </a:p>
        </p:txBody>
      </p:sp>
      <p:pic>
        <p:nvPicPr>
          <p:cNvPr id="53" name="Picture 6" descr="http://www.cs.stonybrook.edu/~leman/images/LemanAkoglu.jpeg">
            <a:extLst>
              <a:ext uri="{FF2B5EF4-FFF2-40B4-BE49-F238E27FC236}">
                <a16:creationId xmlns:a16="http://schemas.microsoft.com/office/drawing/2014/main" id="{FCFCC5C9-8A01-2840-B865-B4FE8F61A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599" y="5331075"/>
            <a:ext cx="661201" cy="6612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3E07C6B8-DDF1-8E40-8DC3-5149BFF2F63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22848" y="5330178"/>
            <a:ext cx="545686" cy="660280"/>
          </a:xfrm>
          <a:prstGeom prst="rect">
            <a:avLst/>
          </a:prstGeom>
        </p:spPr>
      </p:pic>
      <p:pic>
        <p:nvPicPr>
          <p:cNvPr id="1026" name="Picture 2" descr="Rishi Chandy | Carnegie Mellon University - Academia.edu">
            <a:extLst>
              <a:ext uri="{FF2B5EF4-FFF2-40B4-BE49-F238E27FC236}">
                <a16:creationId xmlns:a16="http://schemas.microsoft.com/office/drawing/2014/main" id="{0D78BFE9-32F3-F24D-9209-289399BC8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637" y="5331075"/>
            <a:ext cx="644688" cy="64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6523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3" y="385390"/>
            <a:ext cx="8744754" cy="685800"/>
          </a:xfrm>
        </p:spPr>
        <p:txBody>
          <a:bodyPr/>
          <a:lstStyle/>
          <a:p>
            <a:r>
              <a:rPr lang="en-US" sz="3600" dirty="0" err="1"/>
              <a:t>SpEagle</a:t>
            </a:r>
            <a:r>
              <a:rPr lang="en-US" sz="3600" dirty="0"/>
              <a:t>: Anomalies in attributed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8C7D2-D407-E845-B46E-7AE467BD3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329" y="1123680"/>
            <a:ext cx="8599867" cy="4648200"/>
          </a:xfrm>
        </p:spPr>
        <p:txBody>
          <a:bodyPr/>
          <a:lstStyle/>
          <a:p>
            <a:r>
              <a:rPr lang="en-US" dirty="0"/>
              <a:t>Attributes mapped to a (single) prior score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959-FDC1-964E-A40E-B9241F8C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9033BF-3D7F-0843-A321-8EE41EBCA6EC}"/>
              </a:ext>
            </a:extLst>
          </p:cNvPr>
          <p:cNvSpPr txBox="1"/>
          <p:nvPr/>
        </p:nvSpPr>
        <p:spPr>
          <a:xfrm>
            <a:off x="28575" y="6034002"/>
            <a:ext cx="9092107" cy="769441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Collective Opinion Spam Detection: Bridging Review Networks and Metadata.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Shebuti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Rayana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Leman Akoglu, KDD 2015.</a:t>
            </a:r>
          </a:p>
        </p:txBody>
      </p:sp>
      <p:pic>
        <p:nvPicPr>
          <p:cNvPr id="59" name="Content Placeholder 3">
            <a:extLst>
              <a:ext uri="{FF2B5EF4-FFF2-40B4-BE49-F238E27FC236}">
                <a16:creationId xmlns:a16="http://schemas.microsoft.com/office/drawing/2014/main" id="{E9B0CA7B-46DA-454A-A8FD-A53F72026A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3132" y="1761936"/>
            <a:ext cx="6229787" cy="4062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E87E357-2120-0541-81E0-EAB2EBEA4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463" y="1741374"/>
            <a:ext cx="1042813" cy="778099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468959DA-136A-DB47-9326-B6919B649BA7}"/>
              </a:ext>
            </a:extLst>
          </p:cNvPr>
          <p:cNvSpPr/>
          <p:nvPr/>
        </p:nvSpPr>
        <p:spPr>
          <a:xfrm>
            <a:off x="5082885" y="1618034"/>
            <a:ext cx="32077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400" dirty="0">
                <a:solidFill>
                  <a:srgbClr val="0DB315"/>
                </a:solidFill>
              </a:rPr>
              <a:t>‘benign’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‘malicious’</a:t>
            </a:r>
            <a:endParaRPr lang="en-US" sz="2400" dirty="0"/>
          </a:p>
        </p:txBody>
      </p:sp>
      <p:pic>
        <p:nvPicPr>
          <p:cNvPr id="61" name="Picture 60" descr="Shebuti.jpg">
            <a:extLst>
              <a:ext uri="{FF2B5EF4-FFF2-40B4-BE49-F238E27FC236}">
                <a16:creationId xmlns:a16="http://schemas.microsoft.com/office/drawing/2014/main" id="{7FB73C1A-A213-9C41-B3CC-C08A411E2CC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78433" y="5166717"/>
            <a:ext cx="812189" cy="769442"/>
          </a:xfrm>
          <a:prstGeom prst="rect">
            <a:avLst/>
          </a:prstGeom>
        </p:spPr>
      </p:pic>
      <p:pic>
        <p:nvPicPr>
          <p:cNvPr id="64" name="Picture 6" descr="http://www.cs.stonybrook.edu/~leman/images/LemanAkoglu.jpeg">
            <a:extLst>
              <a:ext uri="{FF2B5EF4-FFF2-40B4-BE49-F238E27FC236}">
                <a16:creationId xmlns:a16="http://schemas.microsoft.com/office/drawing/2014/main" id="{458AC256-7975-5546-9C77-B2A1E3810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752" y="5166718"/>
            <a:ext cx="769442" cy="76944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DC014A2-CCAF-2D4F-8ACD-5A92360A2DD5}"/>
              </a:ext>
            </a:extLst>
          </p:cNvPr>
          <p:cNvSpPr/>
          <p:nvPr/>
        </p:nvSpPr>
        <p:spPr bwMode="auto">
          <a:xfrm>
            <a:off x="5036457" y="23611"/>
            <a:ext cx="4107543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Node-level, Proximity-based</a:t>
            </a:r>
          </a:p>
        </p:txBody>
      </p:sp>
    </p:spTree>
    <p:extLst>
      <p:ext uri="{BB962C8B-B14F-4D97-AF65-F5344CB8AC3E}">
        <p14:creationId xmlns:p14="http://schemas.microsoft.com/office/powerpoint/2010/main" val="176611121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5862636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Bryan Perozzi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7263" y="5862636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Focused Clustering and Outlier Detection in Large Attributed Graphs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862636"/>
            <a:ext cx="1905000" cy="457200"/>
          </a:xfrm>
        </p:spPr>
        <p:txBody>
          <a:bodyPr/>
          <a:lstStyle/>
          <a:p>
            <a:fld id="{40C23421-6786-432B-89D4-681C47A9ABEC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053" y="1071190"/>
            <a:ext cx="2991031" cy="336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6"/>
          <p:cNvSpPr>
            <a:spLocks noGrp="1"/>
          </p:cNvSpPr>
          <p:nvPr>
            <p:ph idx="1"/>
          </p:nvPr>
        </p:nvSpPr>
        <p:spPr>
          <a:xfrm>
            <a:off x="382764" y="937987"/>
            <a:ext cx="5655463" cy="5300662"/>
          </a:xfrm>
        </p:spPr>
        <p:txBody>
          <a:bodyPr/>
          <a:lstStyle/>
          <a:p>
            <a:r>
              <a:rPr lang="en-US" sz="2800" dirty="0"/>
              <a:t>Users provide examples of nodes they consider similar.</a:t>
            </a:r>
          </a:p>
          <a:p>
            <a:pPr lvl="1"/>
            <a:r>
              <a:rPr lang="en-US" sz="2400" dirty="0"/>
              <a:t>Ex: ‘Yann </a:t>
            </a:r>
            <a:r>
              <a:rPr lang="en-US" sz="2400" dirty="0" err="1"/>
              <a:t>LeCun</a:t>
            </a:r>
            <a:r>
              <a:rPr lang="en-US" sz="2400" dirty="0"/>
              <a:t>’&amp;‘Foster Provost’</a:t>
            </a:r>
          </a:p>
          <a:p>
            <a:r>
              <a:rPr lang="en-US" sz="2800" dirty="0"/>
              <a:t>We learn a </a:t>
            </a:r>
            <a:r>
              <a:rPr lang="en-US" sz="2800" b="1" dirty="0"/>
              <a:t>focus</a:t>
            </a:r>
          </a:p>
          <a:p>
            <a:pPr lvl="1"/>
            <a:r>
              <a:rPr lang="en-US" sz="2400" dirty="0"/>
              <a:t>Education Level: PhD</a:t>
            </a:r>
          </a:p>
          <a:p>
            <a:pPr lvl="1"/>
            <a:r>
              <a:rPr lang="en-US" sz="2400" dirty="0"/>
              <a:t>Location: NYC</a:t>
            </a:r>
          </a:p>
          <a:p>
            <a:r>
              <a:rPr lang="en-US" sz="2800" dirty="0"/>
              <a:t>Extract clusters</a:t>
            </a:r>
          </a:p>
          <a:p>
            <a:pPr lvl="1"/>
            <a:r>
              <a:rPr lang="en-US" sz="2400" dirty="0"/>
              <a:t>which agree with the focus</a:t>
            </a:r>
          </a:p>
          <a:p>
            <a:r>
              <a:rPr lang="en-US" sz="2800" dirty="0"/>
              <a:t>Detect </a:t>
            </a:r>
            <a:r>
              <a:rPr lang="en-US" sz="2800" b="1" dirty="0"/>
              <a:t>cluster-outliers</a:t>
            </a:r>
          </a:p>
          <a:p>
            <a:pPr lvl="1"/>
            <a:r>
              <a:rPr lang="en-US" sz="2400" dirty="0"/>
              <a:t>Nodes that don’t agree with focus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72F004-39B3-F840-BB14-854788376298}"/>
              </a:ext>
            </a:extLst>
          </p:cNvPr>
          <p:cNvSpPr txBox="1"/>
          <p:nvPr/>
        </p:nvSpPr>
        <p:spPr>
          <a:xfrm>
            <a:off x="28575" y="5648238"/>
            <a:ext cx="9092107" cy="1200329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Focused Clustering and Outlier Detection in Large Attributed Graphs. Bryan </a:t>
            </a:r>
            <a:r>
              <a:rPr lang="en-US" alt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Perozzi</a:t>
            </a: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Leman Akoglu, Patricia Iglesias Sanchez, Emmanuel Müller. KDD 2014</a:t>
            </a:r>
          </a:p>
        </p:txBody>
      </p:sp>
      <p:pic>
        <p:nvPicPr>
          <p:cNvPr id="13" name="Picture 8" descr="https://sites.google.com/site/bryanperozzi/home/bp-small.png?height=239&amp;width=300">
            <a:extLst>
              <a:ext uri="{FF2B5EF4-FFF2-40B4-BE49-F238E27FC236}">
                <a16:creationId xmlns:a16="http://schemas.microsoft.com/office/drawing/2014/main" id="{9545D892-A0A3-114B-AA80-AB370097B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914" y="4968304"/>
            <a:ext cx="798427" cy="6382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http://www.cs.stonybrook.edu/~leman/images/LemanAkoglu.jpeg">
            <a:extLst>
              <a:ext uri="{FF2B5EF4-FFF2-40B4-BE49-F238E27FC236}">
                <a16:creationId xmlns:a16="http://schemas.microsoft.com/office/drawing/2014/main" id="{10EB3972-FB7B-9942-A436-7C95E09C2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599" y="4945311"/>
            <a:ext cx="661201" cy="6612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media.licdn.com/media/p/1/000/2bd/312/380ec8e.jpg">
            <a:extLst>
              <a:ext uri="{FF2B5EF4-FFF2-40B4-BE49-F238E27FC236}">
                <a16:creationId xmlns:a16="http://schemas.microsoft.com/office/drawing/2014/main" id="{F35D5EA4-BAC3-0843-AD82-0E97E5145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85" y="4949575"/>
            <a:ext cx="661201" cy="6612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Emmanuel Müller">
            <a:extLst>
              <a:ext uri="{FF2B5EF4-FFF2-40B4-BE49-F238E27FC236}">
                <a16:creationId xmlns:a16="http://schemas.microsoft.com/office/drawing/2014/main" id="{D77558C1-9B50-D848-80A3-BE6459E42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171" y="4924854"/>
            <a:ext cx="546572" cy="685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EC35D73-91B2-D04F-913B-E38E17686A7F}"/>
              </a:ext>
            </a:extLst>
          </p:cNvPr>
          <p:cNvSpPr txBox="1">
            <a:spLocks/>
          </p:cNvSpPr>
          <p:nvPr/>
        </p:nvSpPr>
        <p:spPr bwMode="auto">
          <a:xfrm>
            <a:off x="30723" y="385390"/>
            <a:ext cx="8744754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Times New Roman" pitchFamily="-112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Times New Roman" pitchFamily="-112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Times New Roman" pitchFamily="-112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Times New Roman" pitchFamily="-112" charset="0"/>
              </a:defRPr>
            </a:lvl9pPr>
          </a:lstStyle>
          <a:p>
            <a:r>
              <a:rPr kumimoji="0" lang="en-US" sz="3600" kern="0" dirty="0" err="1"/>
              <a:t>FocusCO</a:t>
            </a:r>
            <a:r>
              <a:rPr kumimoji="0" lang="en-US" sz="3600" kern="0" dirty="0"/>
              <a:t>: Anomalies in attributed graphs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355B473-39B4-1843-AB6C-3AFAE1754B2A}"/>
              </a:ext>
            </a:extLst>
          </p:cNvPr>
          <p:cNvSpPr/>
          <p:nvPr/>
        </p:nvSpPr>
        <p:spPr bwMode="auto">
          <a:xfrm>
            <a:off x="4789713" y="23611"/>
            <a:ext cx="4354287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Node-level, Community-based</a:t>
            </a:r>
          </a:p>
        </p:txBody>
      </p:sp>
    </p:spTree>
    <p:extLst>
      <p:ext uri="{BB962C8B-B14F-4D97-AF65-F5344CB8AC3E}">
        <p14:creationId xmlns:p14="http://schemas.microsoft.com/office/powerpoint/2010/main" val="1293858806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DCE6C-1013-D640-BCE0-6813A160F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Subgraph-level </a:t>
            </a:r>
            <a:r>
              <a:rPr lang="en-US" dirty="0">
                <a:ea typeface="ＭＳ Ｐゴシック" charset="-128"/>
                <a:cs typeface="ＭＳ Ｐゴシック" charset="-128"/>
              </a:rPr>
              <a:t>Anomalies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FE079-0F3C-0A4B-A749-CA4454B8D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42" y="1434921"/>
            <a:ext cx="8458200" cy="4648200"/>
          </a:xfrm>
        </p:spPr>
        <p:txBody>
          <a:bodyPr/>
          <a:lstStyle/>
          <a:p>
            <a:r>
              <a:rPr lang="en-US" i="1" dirty="0"/>
              <a:t>Problem:</a:t>
            </a:r>
          </a:p>
          <a:p>
            <a:pPr lvl="1"/>
            <a:r>
              <a:rPr lang="en-US" i="1" dirty="0"/>
              <a:t>Given </a:t>
            </a:r>
            <a:r>
              <a:rPr lang="en-US" dirty="0"/>
              <a:t>a (plain or attributed) graph</a:t>
            </a:r>
          </a:p>
          <a:p>
            <a:pPr lvl="1"/>
            <a:r>
              <a:rPr lang="en-US" i="1" dirty="0"/>
              <a:t>Find </a:t>
            </a:r>
            <a:r>
              <a:rPr lang="en-US" dirty="0"/>
              <a:t>unusual </a:t>
            </a:r>
            <a:r>
              <a:rPr lang="en-US" b="1" i="1" dirty="0"/>
              <a:t>groups of nodes </a:t>
            </a:r>
          </a:p>
          <a:p>
            <a:r>
              <a:rPr lang="en-US" dirty="0"/>
              <a:t>Key ideas:</a:t>
            </a:r>
          </a:p>
          <a:p>
            <a:pPr lvl="1"/>
            <a:r>
              <a:rPr lang="en-US" dirty="0"/>
              <a:t>Density-based (significantly denser subgraphs)</a:t>
            </a:r>
          </a:p>
          <a:p>
            <a:pPr lvl="1"/>
            <a:r>
              <a:rPr lang="en-US" dirty="0"/>
              <a:t>Community-based (social circles)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8B1F7-850D-A749-B00C-43090E82A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9E74C-704D-EC48-AF63-13F4578A9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dirty="0"/>
              <a:t>L. Akoglu, M. </a:t>
            </a:r>
            <a:r>
              <a:rPr lang="fi-FI" dirty="0" err="1"/>
              <a:t>McGlohon</a:t>
            </a:r>
            <a:r>
              <a:rPr lang="fi-FI" dirty="0"/>
              <a:t>,  C. </a:t>
            </a:r>
            <a:r>
              <a:rPr lang="fi-FI" dirty="0" err="1"/>
              <a:t>Faloutsos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3056B-DF4A-284A-8131-5F8F6E54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40120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65536-D0BA-3147-B0E9-E7F169998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658" y="566058"/>
            <a:ext cx="8302172" cy="685800"/>
          </a:xfrm>
        </p:spPr>
        <p:txBody>
          <a:bodyPr/>
          <a:lstStyle/>
          <a:p>
            <a:r>
              <a:rPr lang="en-US" dirty="0"/>
              <a:t>Subgraph-level </a:t>
            </a:r>
            <a:r>
              <a:rPr lang="en-US" dirty="0">
                <a:ea typeface="ＭＳ Ｐゴシック" charset="-128"/>
                <a:cs typeface="ＭＳ Ｐゴシック" charset="-128"/>
              </a:rPr>
              <a:t>Anomalies: Key ideas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398E2-57BC-944E-A528-D837D273B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372" y="1295400"/>
            <a:ext cx="8621488" cy="4648200"/>
          </a:xfrm>
        </p:spPr>
        <p:txBody>
          <a:bodyPr/>
          <a:lstStyle/>
          <a:p>
            <a:r>
              <a:rPr lang="en-US" dirty="0"/>
              <a:t>Density-based </a:t>
            </a:r>
          </a:p>
          <a:p>
            <a:pPr lvl="1"/>
            <a:r>
              <a:rPr lang="en-US" sz="1800" dirty="0" err="1"/>
              <a:t>Hooi</a:t>
            </a:r>
            <a:r>
              <a:rPr lang="en-US" sz="1800" dirty="0"/>
              <a:t>, B., Song, H. A., </a:t>
            </a:r>
            <a:r>
              <a:rPr lang="en-US" sz="1800" dirty="0" err="1"/>
              <a:t>Beutel</a:t>
            </a:r>
            <a:r>
              <a:rPr lang="en-US" sz="1800" dirty="0"/>
              <a:t>, A., Shah, N., Shin, K., &amp; </a:t>
            </a:r>
            <a:r>
              <a:rPr lang="en-US" sz="1800" dirty="0" err="1"/>
              <a:t>Faloutsos</a:t>
            </a:r>
            <a:r>
              <a:rPr lang="en-US" sz="1800" dirty="0"/>
              <a:t>, C. (KDD 2016). </a:t>
            </a:r>
            <a:r>
              <a:rPr lang="en-US" sz="1800" i="1" dirty="0" err="1"/>
              <a:t>Fraudar</a:t>
            </a:r>
            <a:r>
              <a:rPr lang="en-US" sz="1800" i="1" dirty="0"/>
              <a:t>: Bounding graph fraud in the face of camouflage.</a:t>
            </a:r>
          </a:p>
          <a:p>
            <a:pPr lvl="1"/>
            <a:r>
              <a:rPr lang="en-US" sz="1800" dirty="0" err="1"/>
              <a:t>Beutel</a:t>
            </a:r>
            <a:r>
              <a:rPr lang="en-US" sz="1800" dirty="0"/>
              <a:t>, A., Xu, W., </a:t>
            </a:r>
            <a:r>
              <a:rPr lang="en-US" sz="1800" dirty="0" err="1"/>
              <a:t>Guruswami</a:t>
            </a:r>
            <a:r>
              <a:rPr lang="en-US" sz="1800" dirty="0"/>
              <a:t>, V., </a:t>
            </a:r>
            <a:r>
              <a:rPr lang="en-US" sz="1800" dirty="0" err="1"/>
              <a:t>Palow</a:t>
            </a:r>
            <a:r>
              <a:rPr lang="en-US" sz="1800" dirty="0"/>
              <a:t>, C., &amp; </a:t>
            </a:r>
            <a:r>
              <a:rPr lang="en-US" sz="1800" dirty="0" err="1"/>
              <a:t>Faloutsos</a:t>
            </a:r>
            <a:r>
              <a:rPr lang="en-US" sz="1800" dirty="0"/>
              <a:t>, C. (WWW 2013). </a:t>
            </a:r>
            <a:r>
              <a:rPr lang="en-US" sz="1800" i="1" dirty="0" err="1"/>
              <a:t>Copycatch</a:t>
            </a:r>
            <a:r>
              <a:rPr lang="en-US" sz="1800" i="1" dirty="0"/>
              <a:t>: stopping </a:t>
            </a:r>
            <a:r>
              <a:rPr lang="en-US" sz="1800" b="1" i="1" dirty="0"/>
              <a:t>group attacks </a:t>
            </a:r>
            <a:r>
              <a:rPr lang="en-US" sz="1800" i="1" dirty="0"/>
              <a:t>by spotting lockstep behavior in social networks.</a:t>
            </a:r>
          </a:p>
          <a:p>
            <a:pPr lvl="1"/>
            <a:r>
              <a:rPr lang="en-US" sz="1800" dirty="0"/>
              <a:t>Prakash, B. A., Sridharan, A., Seshadri, M., </a:t>
            </a:r>
            <a:r>
              <a:rPr lang="en-US" sz="1800" dirty="0" err="1"/>
              <a:t>Machiraju</a:t>
            </a:r>
            <a:r>
              <a:rPr lang="en-US" sz="1800" dirty="0"/>
              <a:t>, S., &amp; </a:t>
            </a:r>
            <a:r>
              <a:rPr lang="en-US" sz="1800" dirty="0" err="1"/>
              <a:t>Faloutsos</a:t>
            </a:r>
            <a:r>
              <a:rPr lang="en-US" sz="1800" dirty="0"/>
              <a:t>, C. (PAKDD 2010). </a:t>
            </a:r>
            <a:r>
              <a:rPr lang="en-US" sz="1800" i="1" dirty="0" err="1"/>
              <a:t>Eigenspokes</a:t>
            </a:r>
            <a:r>
              <a:rPr lang="en-US" sz="1800" i="1" dirty="0"/>
              <a:t>: Surprising patterns and scalable community chipping in large graphs.</a:t>
            </a:r>
          </a:p>
          <a:p>
            <a:r>
              <a:rPr lang="en-US" dirty="0"/>
              <a:t>Community-based</a:t>
            </a:r>
          </a:p>
          <a:p>
            <a:pPr lvl="1"/>
            <a:r>
              <a:rPr lang="en-US" sz="1800" dirty="0" err="1"/>
              <a:t>Perozzi</a:t>
            </a:r>
            <a:r>
              <a:rPr lang="en-US" sz="1800" dirty="0"/>
              <a:t>, B., &amp; Akoglu, L. (SDM 2016). </a:t>
            </a:r>
            <a:r>
              <a:rPr lang="en-US" sz="1800" i="1" dirty="0"/>
              <a:t>Scalable anomaly ranking of </a:t>
            </a:r>
            <a:r>
              <a:rPr lang="en-US" sz="1800" b="1" i="1" dirty="0"/>
              <a:t>attributed neighborhoods</a:t>
            </a:r>
            <a:r>
              <a:rPr lang="en-US" sz="1800" i="1" dirty="0"/>
              <a:t>. </a:t>
            </a:r>
          </a:p>
          <a:p>
            <a:pPr lvl="1"/>
            <a:r>
              <a:rPr lang="en-US" sz="1800" dirty="0"/>
              <a:t>Gupta, M., </a:t>
            </a:r>
            <a:r>
              <a:rPr lang="en-US" sz="1800" dirty="0" err="1"/>
              <a:t>Mallya</a:t>
            </a:r>
            <a:r>
              <a:rPr lang="en-US" sz="1800" dirty="0"/>
              <a:t>, A., Roy, S., Cho, J. H., &amp; Han, J. (SDM 2014).</a:t>
            </a:r>
            <a:r>
              <a:rPr lang="en-US" sz="1800" i="1" dirty="0"/>
              <a:t> Local learning for mining </a:t>
            </a:r>
            <a:r>
              <a:rPr lang="en-US" sz="1800" b="1" i="1" dirty="0"/>
              <a:t>outlier subgraphs </a:t>
            </a:r>
            <a:r>
              <a:rPr lang="en-US" sz="1800" i="1" dirty="0"/>
              <a:t>from network datasets.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DCB81-0F04-0C42-B5E8-96068510B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41ADF-5819-384C-9146-8BCDC2E8E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91E44-6886-594C-B822-DE893133F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76835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Fraudar</a:t>
            </a:r>
            <a:r>
              <a:rPr lang="en-US" dirty="0"/>
              <a:t>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8C7D2-D407-E845-B46E-7AE467BD3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959-FDC1-964E-A40E-B9241F8C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197328-2656-724E-B4D9-9A68A8823273}"/>
              </a:ext>
            </a:extLst>
          </p:cNvPr>
          <p:cNvSpPr txBox="1"/>
          <p:nvPr/>
        </p:nvSpPr>
        <p:spPr>
          <a:xfrm>
            <a:off x="25946" y="5727514"/>
            <a:ext cx="9092107" cy="1107996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FRAUDAR: Bounding Graph Fraud in the Face of Camouflage. Bryan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Hooi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Hyun Ah Song, Alex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Beutel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Neil Shah,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Kijung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Shin, and Christos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Faloutsos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KDD 2016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465602B-9200-7242-AF2C-D24F74812FD6}"/>
              </a:ext>
            </a:extLst>
          </p:cNvPr>
          <p:cNvSpPr/>
          <p:nvPr/>
        </p:nvSpPr>
        <p:spPr bwMode="auto">
          <a:xfrm>
            <a:off x="4688115" y="23611"/>
            <a:ext cx="4455886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Subgraph-level, Density-based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2884DD-A2EA-9A45-99B0-3847D2A371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5802" r="-19890"/>
          <a:stretch/>
        </p:blipFill>
        <p:spPr>
          <a:xfrm>
            <a:off x="8056650" y="4180946"/>
            <a:ext cx="1218565" cy="152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8585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CopyCatch</a:t>
            </a:r>
            <a:r>
              <a:rPr lang="en-US" dirty="0"/>
              <a:t>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8C7D2-D407-E845-B46E-7AE467BD3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959-FDC1-964E-A40E-B9241F8C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FD7A7-3C8F-FD41-A9E9-018A54F9F308}"/>
              </a:ext>
            </a:extLst>
          </p:cNvPr>
          <p:cNvSpPr txBox="1"/>
          <p:nvPr/>
        </p:nvSpPr>
        <p:spPr>
          <a:xfrm>
            <a:off x="37977" y="5726393"/>
            <a:ext cx="9092107" cy="1107996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CopyCatch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stopping group attacks by spotting lockstep behavior in social networks. Alex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Beutel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Wanhong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Xu, Venkatesan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Guruswami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Christopher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Palow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Christos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Faloutsos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WWW 2013.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8CAC923-A470-4E42-9DD5-28002AFC9F11}"/>
              </a:ext>
            </a:extLst>
          </p:cNvPr>
          <p:cNvSpPr/>
          <p:nvPr/>
        </p:nvSpPr>
        <p:spPr bwMode="auto">
          <a:xfrm>
            <a:off x="4688115" y="23611"/>
            <a:ext cx="4455886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Subgraph-level, Density-based</a:t>
            </a:r>
          </a:p>
        </p:txBody>
      </p:sp>
      <p:pic>
        <p:nvPicPr>
          <p:cNvPr id="10" name="Picture 9" descr="alex_beutel_small.jpg">
            <a:extLst>
              <a:ext uri="{FF2B5EF4-FFF2-40B4-BE49-F238E27FC236}">
                <a16:creationId xmlns:a16="http://schemas.microsoft.com/office/drawing/2014/main" id="{0B074180-A280-6D4A-A97A-67F3C3FDE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312" y="4805652"/>
            <a:ext cx="739776" cy="90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28071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6">
            <a:extLst>
              <a:ext uri="{FF2B5EF4-FFF2-40B4-BE49-F238E27FC236}">
                <a16:creationId xmlns:a16="http://schemas.microsoft.com/office/drawing/2014/main" id="{43A82103-8E4E-7744-B2A8-FD2442A802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968" y="3511340"/>
            <a:ext cx="2525398" cy="2804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 descr="https://sites.google.com/site/bryanperozzi/home/bp-small.png?height=239&amp;width=300">
            <a:extLst>
              <a:ext uri="{FF2B5EF4-FFF2-40B4-BE49-F238E27FC236}">
                <a16:creationId xmlns:a16="http://schemas.microsoft.com/office/drawing/2014/main" id="{5F28DC21-219B-8748-A140-2338947FA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327" y="5259914"/>
            <a:ext cx="989682" cy="79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F0DF69-948A-8149-A676-8D6EA2D37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2" y="396526"/>
            <a:ext cx="8910117" cy="685800"/>
          </a:xfrm>
        </p:spPr>
        <p:txBody>
          <a:bodyPr/>
          <a:lstStyle/>
          <a:p>
            <a:r>
              <a:rPr lang="en-US" sz="3600" dirty="0"/>
              <a:t>AMEN: Anomalous attributed subgraphs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24557-0ACD-5B41-9409-91BD3BE2A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OddBall</a:t>
            </a:r>
            <a:r>
              <a:rPr lang="en-US" dirty="0"/>
              <a:t>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BD683-4CC7-8F4F-97C0-75C45EBA1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L. Akoglu, M. McGlohon,  C. Faloutsos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115BD-69E7-6348-814E-C851F3955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2E86DC-0A9E-404D-801C-EEF10B86AAED}"/>
              </a:ext>
            </a:extLst>
          </p:cNvPr>
          <p:cNvSpPr txBox="1"/>
          <p:nvPr/>
        </p:nvSpPr>
        <p:spPr>
          <a:xfrm>
            <a:off x="41454" y="6046881"/>
            <a:ext cx="9092107" cy="769441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Scalable Anomaly Ranking of Attributed Neighborhoods. </a:t>
            </a:r>
            <a:b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Bryan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Perozzi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&amp;  Leman Akoglu. SIAM SDM 2016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FA581BB-325A-504D-9021-F90786A7F889}"/>
              </a:ext>
            </a:extLst>
          </p:cNvPr>
          <p:cNvSpPr/>
          <p:nvPr/>
        </p:nvSpPr>
        <p:spPr bwMode="auto">
          <a:xfrm>
            <a:off x="6864439" y="23611"/>
            <a:ext cx="2279561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Subgraph-level</a:t>
            </a:r>
          </a:p>
        </p:txBody>
      </p:sp>
      <p:pic>
        <p:nvPicPr>
          <p:cNvPr id="103" name="Picture 6" descr="http://www.cs.stonybrook.edu/~leman/images/LemanAkoglu.jpeg">
            <a:extLst>
              <a:ext uri="{FF2B5EF4-FFF2-40B4-BE49-F238E27FC236}">
                <a16:creationId xmlns:a16="http://schemas.microsoft.com/office/drawing/2014/main" id="{4EF0EF46-1F9C-AD42-848F-DADF86F34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557" y="5258907"/>
            <a:ext cx="787973" cy="78797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BF1C779-F467-AD42-B89F-CE10F7F35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413" y="1103967"/>
            <a:ext cx="6686550" cy="5441295"/>
          </a:xfrm>
        </p:spPr>
        <p:txBody>
          <a:bodyPr/>
          <a:lstStyle/>
          <a:p>
            <a:pPr>
              <a:spcBef>
                <a:spcPts val="4325"/>
              </a:spcBef>
            </a:pPr>
            <a:r>
              <a:rPr lang="en-US" sz="2800" b="1" dirty="0">
                <a:latin typeface="Arial" charset="0"/>
                <a:ea typeface="MS PGothic" charset="0"/>
              </a:rPr>
              <a:t> Given</a:t>
            </a:r>
            <a:r>
              <a:rPr lang="en-US" sz="2800" dirty="0">
                <a:latin typeface="Arial" charset="0"/>
                <a:ea typeface="MS PGothic" charset="0"/>
              </a:rPr>
              <a:t> an </a:t>
            </a:r>
            <a:r>
              <a:rPr lang="en-US" sz="2800" dirty="0">
                <a:solidFill>
                  <a:srgbClr val="3366FF"/>
                </a:solidFill>
                <a:latin typeface="Arial" charset="0"/>
                <a:ea typeface="MS PGothic" charset="0"/>
              </a:rPr>
              <a:t>attributed subgraph</a:t>
            </a:r>
            <a:r>
              <a:rPr lang="en-US" sz="2800" dirty="0">
                <a:latin typeface="Arial" charset="0"/>
                <a:ea typeface="MS PGothic" charset="0"/>
              </a:rPr>
              <a:t> 	       how to </a:t>
            </a:r>
            <a:r>
              <a:rPr lang="en-US" sz="2800" b="1" dirty="0">
                <a:latin typeface="Arial" charset="0"/>
                <a:ea typeface="MS PGothic" charset="0"/>
              </a:rPr>
              <a:t>quantify</a:t>
            </a:r>
            <a:r>
              <a:rPr lang="en-US" sz="2800" dirty="0">
                <a:latin typeface="Arial" charset="0"/>
                <a:ea typeface="MS PGothic" charset="0"/>
              </a:rPr>
              <a:t> </a:t>
            </a:r>
            <a:r>
              <a:rPr lang="en-US" sz="2800" dirty="0">
                <a:solidFill>
                  <a:srgbClr val="3366FF"/>
                </a:solidFill>
                <a:latin typeface="Arial" charset="0"/>
                <a:ea typeface="MS PGothic" charset="0"/>
              </a:rPr>
              <a:t>“normality”</a:t>
            </a:r>
            <a:r>
              <a:rPr lang="en-US" sz="2800" dirty="0">
                <a:latin typeface="Arial" charset="0"/>
                <a:ea typeface="MS PGothic" charset="0"/>
              </a:rPr>
              <a:t>?</a:t>
            </a:r>
          </a:p>
          <a:p>
            <a:pPr lvl="1">
              <a:spcBef>
                <a:spcPts val="1275"/>
              </a:spcBef>
            </a:pPr>
            <a:r>
              <a:rPr lang="en-US" dirty="0">
                <a:latin typeface="Arial" charset="0"/>
                <a:ea typeface="MS PGothic" charset="0"/>
              </a:rPr>
              <a:t>Internal</a:t>
            </a:r>
          </a:p>
          <a:p>
            <a:pPr lvl="2">
              <a:spcBef>
                <a:spcPts val="75"/>
              </a:spcBef>
            </a:pPr>
            <a:r>
              <a:rPr lang="en-US" sz="2800" dirty="0">
                <a:latin typeface="Arial" charset="0"/>
                <a:ea typeface="MS PGothic" charset="0"/>
              </a:rPr>
              <a:t>structural density AND</a:t>
            </a:r>
          </a:p>
          <a:p>
            <a:pPr lvl="2">
              <a:spcBef>
                <a:spcPts val="75"/>
              </a:spcBef>
            </a:pPr>
            <a:r>
              <a:rPr lang="en-US" sz="2800" dirty="0">
                <a:latin typeface="Arial" charset="0"/>
                <a:ea typeface="MS PGothic" charset="0"/>
              </a:rPr>
              <a:t>attribute coherence</a:t>
            </a:r>
          </a:p>
          <a:p>
            <a:pPr lvl="3">
              <a:spcBef>
                <a:spcPts val="75"/>
              </a:spcBef>
              <a:buFont typeface="Wingdings" charset="0"/>
              <a:buChar char="v"/>
            </a:pPr>
            <a:r>
              <a:rPr lang="en-US" sz="2800" i="1" dirty="0">
                <a:latin typeface="Times New Roman" charset="0"/>
                <a:ea typeface="ＭＳ Ｐゴシック" charset="0"/>
                <a:cs typeface="ＭＳ Ｐゴシック" charset="0"/>
              </a:rPr>
              <a:t> neighborhood </a:t>
            </a:r>
            <a:r>
              <a:rPr lang="en-US" sz="2800" b="1" i="1" dirty="0">
                <a:latin typeface="Times New Roman" charset="0"/>
                <a:ea typeface="ＭＳ Ｐゴシック" charset="0"/>
                <a:cs typeface="ＭＳ Ｐゴシック" charset="0"/>
              </a:rPr>
              <a:t>“focus”</a:t>
            </a:r>
            <a:endParaRPr lang="en-US" altLang="ja-JP" sz="2800" b="1" dirty="0">
              <a:latin typeface="Arial" charset="0"/>
              <a:ea typeface="MS PGothic" charset="0"/>
            </a:endParaRPr>
          </a:p>
          <a:p>
            <a:pPr lvl="1"/>
            <a:r>
              <a:rPr lang="en-US" dirty="0">
                <a:latin typeface="Arial" charset="0"/>
                <a:ea typeface="MS PGothic" charset="0"/>
              </a:rPr>
              <a:t>Boundary</a:t>
            </a:r>
          </a:p>
          <a:p>
            <a:pPr lvl="2">
              <a:spcBef>
                <a:spcPts val="75"/>
              </a:spcBef>
            </a:pPr>
            <a:r>
              <a:rPr lang="en-US" sz="2800" dirty="0">
                <a:latin typeface="Arial" charset="0"/>
                <a:ea typeface="MS PGothic" charset="0"/>
              </a:rPr>
              <a:t>structural sparsity, OR</a:t>
            </a:r>
          </a:p>
          <a:p>
            <a:pPr lvl="2">
              <a:spcBef>
                <a:spcPts val="75"/>
              </a:spcBef>
            </a:pPr>
            <a:r>
              <a:rPr lang="en-US" sz="2800" dirty="0">
                <a:latin typeface="Arial" charset="0"/>
                <a:ea typeface="MS PGothic" charset="0"/>
              </a:rPr>
              <a:t>external separation</a:t>
            </a:r>
          </a:p>
          <a:p>
            <a:pPr lvl="3">
              <a:spcBef>
                <a:spcPts val="75"/>
              </a:spcBef>
              <a:buFont typeface="Wingdings" charset="0"/>
              <a:buChar char="v"/>
            </a:pPr>
            <a:r>
              <a:rPr lang="en-US" sz="2800" b="1" i="1" dirty="0">
                <a:latin typeface="Times New Roman" charset="0"/>
                <a:ea typeface="ＭＳ Ｐゴシック" charset="0"/>
                <a:cs typeface="ＭＳ Ｐゴシック" charset="0"/>
              </a:rPr>
              <a:t> “exoneration”</a:t>
            </a:r>
            <a:endParaRPr lang="en-US" altLang="ja-JP" sz="2800" b="1" i="1" dirty="0">
              <a:latin typeface="Times New Roman" charset="0"/>
              <a:ea typeface="ＭＳ Ｐゴシック" charset="0"/>
              <a:cs typeface="Times New Roman" charset="0"/>
            </a:endParaRPr>
          </a:p>
          <a:p>
            <a:endParaRPr lang="en-US" sz="2800" dirty="0">
              <a:latin typeface="Arial" charset="0"/>
              <a:ea typeface="MS PGothic" charset="0"/>
            </a:endParaRP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8F82176F-26E4-7246-9DD8-24D100608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4219" y="1751558"/>
            <a:ext cx="8636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prstClr val="black"/>
                </a:solidFill>
                <a:latin typeface="Arial"/>
              </a:rPr>
              <a:t>high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FB0C5607-3562-E441-AD6C-2F27237724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4219" y="3918794"/>
            <a:ext cx="72231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prstClr val="black"/>
                </a:solidFill>
                <a:latin typeface="Arial"/>
              </a:rPr>
              <a:t>low</a:t>
            </a:r>
          </a:p>
        </p:txBody>
      </p:sp>
      <p:pic>
        <p:nvPicPr>
          <p:cNvPr id="23" name="Picture 6">
            <a:extLst>
              <a:ext uri="{FF2B5EF4-FFF2-40B4-BE49-F238E27FC236}">
                <a16:creationId xmlns:a16="http://schemas.microsoft.com/office/drawing/2014/main" id="{2B3C21DF-6A6C-2147-B015-9EDD22B38C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380" y="1045844"/>
            <a:ext cx="2070100" cy="226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CA7F8FF-4A81-004A-A29A-5304F8E906D5}"/>
              </a:ext>
            </a:extLst>
          </p:cNvPr>
          <p:cNvSpPr/>
          <p:nvPr/>
        </p:nvSpPr>
        <p:spPr bwMode="auto">
          <a:xfrm>
            <a:off x="4165600" y="23611"/>
            <a:ext cx="4978401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Subgraph-level, Community-based</a:t>
            </a:r>
          </a:p>
        </p:txBody>
      </p:sp>
    </p:spTree>
    <p:extLst>
      <p:ext uri="{BB962C8B-B14F-4D97-AF65-F5344CB8AC3E}">
        <p14:creationId xmlns:p14="http://schemas.microsoft.com/office/powerpoint/2010/main" val="18055745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DCE6C-1013-D640-BCE0-6813A160F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Graph-level </a:t>
            </a:r>
            <a:r>
              <a:rPr lang="en-US" dirty="0">
                <a:ea typeface="ＭＳ Ｐゴシック" charset="-128"/>
                <a:cs typeface="ＭＳ Ｐゴシック" charset="-128"/>
              </a:rPr>
              <a:t>Anomalies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FE079-0F3C-0A4B-A749-CA4454B8D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943" y="1434921"/>
            <a:ext cx="8668299" cy="4648200"/>
          </a:xfrm>
        </p:spPr>
        <p:txBody>
          <a:bodyPr/>
          <a:lstStyle/>
          <a:p>
            <a:r>
              <a:rPr lang="en-US" i="1" dirty="0"/>
              <a:t>Problem:</a:t>
            </a:r>
          </a:p>
          <a:p>
            <a:pPr lvl="1"/>
            <a:r>
              <a:rPr lang="en-US" i="1" dirty="0"/>
              <a:t>Given </a:t>
            </a:r>
            <a:r>
              <a:rPr lang="en-US" dirty="0"/>
              <a:t>a set or sequence of (plain or attributed) graphs</a:t>
            </a:r>
          </a:p>
          <a:p>
            <a:pPr lvl="1"/>
            <a:r>
              <a:rPr lang="en-US" i="1" dirty="0"/>
              <a:t>Find </a:t>
            </a:r>
            <a:r>
              <a:rPr lang="en-US" dirty="0"/>
              <a:t>unusual graphs</a:t>
            </a:r>
          </a:p>
          <a:p>
            <a:r>
              <a:rPr lang="en-US" dirty="0"/>
              <a:t>Key ideas:</a:t>
            </a:r>
          </a:p>
          <a:p>
            <a:pPr lvl="1"/>
            <a:r>
              <a:rPr lang="en-US" dirty="0"/>
              <a:t>Similarity-based (graph-level features, kernels)</a:t>
            </a:r>
          </a:p>
          <a:p>
            <a:pPr lvl="1"/>
            <a:r>
              <a:rPr lang="en-US" dirty="0"/>
              <a:t>Subgraph-based ([emergence of] rare subgraphs)</a:t>
            </a:r>
          </a:p>
          <a:p>
            <a:pPr lvl="1"/>
            <a:r>
              <a:rPr lang="en-US" dirty="0"/>
              <a:t>Compression-based (frequent motifs)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8B1F7-850D-A749-B00C-43090E82A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9E74C-704D-EC48-AF63-13F4578A9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dirty="0"/>
              <a:t>L. Akoglu, M. </a:t>
            </a:r>
            <a:r>
              <a:rPr lang="fi-FI" dirty="0" err="1"/>
              <a:t>McGlohon</a:t>
            </a:r>
            <a:r>
              <a:rPr lang="fi-FI" dirty="0"/>
              <a:t>,  C. </a:t>
            </a:r>
            <a:r>
              <a:rPr lang="fi-FI" dirty="0" err="1"/>
              <a:t>Faloutsos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3056B-DF4A-284A-8131-5F8F6E54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95995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 err="1">
                <a:ea typeface="ＭＳ Ｐゴシック" charset="-128"/>
                <a:cs typeface="ＭＳ Ｐゴシック" charset="-128"/>
              </a:rPr>
              <a:t>OddBall</a:t>
            </a:r>
            <a:r>
              <a:rPr lang="en-US" dirty="0">
                <a:ea typeface="ＭＳ Ｐゴシック" charset="-128"/>
                <a:cs typeface="ＭＳ Ｐゴシック" charset="-128"/>
              </a:rPr>
              <a:t> : spotting unusual nodes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Last 10 years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Graph Anomalies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Graph Representation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Future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463821" y="2708729"/>
            <a:ext cx="443957" cy="457200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OddBall: PAKDD 2021 Most Influential Paper 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6975" y="7620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6209886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65536-D0BA-3147-B0E9-E7F169998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658" y="566058"/>
            <a:ext cx="8302172" cy="685800"/>
          </a:xfrm>
        </p:spPr>
        <p:txBody>
          <a:bodyPr/>
          <a:lstStyle/>
          <a:p>
            <a:r>
              <a:rPr lang="en-US" dirty="0"/>
              <a:t>Graph-level </a:t>
            </a:r>
            <a:r>
              <a:rPr lang="en-US" dirty="0">
                <a:ea typeface="ＭＳ Ｐゴシック" charset="-128"/>
                <a:cs typeface="ＭＳ Ｐゴシック" charset="-128"/>
              </a:rPr>
              <a:t>Anomalies: Key ideas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398E2-57BC-944E-A528-D837D273B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372" y="1295400"/>
            <a:ext cx="8621488" cy="46482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Similarity-based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Lots of work on graph similarity</a:t>
            </a:r>
            <a:r>
              <a:rPr lang="en-US" sz="1800" i="1" dirty="0"/>
              <a:t>. </a:t>
            </a:r>
            <a:r>
              <a:rPr lang="en-US" sz="1800" dirty="0"/>
              <a:t>Focus: streaming graph representation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Manzoor, E., </a:t>
            </a:r>
            <a:r>
              <a:rPr lang="en-US" sz="1800" dirty="0" err="1"/>
              <a:t>Milajerdi</a:t>
            </a:r>
            <a:r>
              <a:rPr lang="en-US" sz="1800" dirty="0"/>
              <a:t>, S. M., &amp; Akoglu, L. (KDD 2016). </a:t>
            </a:r>
            <a:r>
              <a:rPr lang="en-US" sz="1800" i="1" dirty="0"/>
              <a:t>Fast memory-efficient anomaly detection in streaming heterogeneous graphs.</a:t>
            </a:r>
          </a:p>
          <a:p>
            <a:pPr>
              <a:spcBef>
                <a:spcPts val="0"/>
              </a:spcBef>
            </a:pPr>
            <a:r>
              <a:rPr lang="en-US" dirty="0"/>
              <a:t>Subgraph-based 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Eswaran, D., </a:t>
            </a:r>
            <a:r>
              <a:rPr lang="en-US" sz="1800" dirty="0" err="1"/>
              <a:t>Faloutsos</a:t>
            </a:r>
            <a:r>
              <a:rPr lang="en-US" sz="1800" dirty="0"/>
              <a:t>, C., Guha, S., &amp; Mishra, N. (KDD 2018). </a:t>
            </a:r>
            <a:r>
              <a:rPr lang="en-US" sz="1800" i="1" dirty="0"/>
              <a:t>Spotlight: Detecting anomalies in streaming graphs.</a:t>
            </a:r>
          </a:p>
          <a:p>
            <a:pPr lvl="1">
              <a:spcBef>
                <a:spcPts val="0"/>
              </a:spcBef>
            </a:pPr>
            <a:r>
              <a:rPr lang="en-US" sz="1800" dirty="0" err="1"/>
              <a:t>Hooi</a:t>
            </a:r>
            <a:r>
              <a:rPr lang="en-US" sz="1800" dirty="0"/>
              <a:t>, B., Akoglu, L., Eswaran, D., Pandey, A., </a:t>
            </a:r>
            <a:r>
              <a:rPr lang="en-US" sz="1800" dirty="0" err="1"/>
              <a:t>Jereminov</a:t>
            </a:r>
            <a:r>
              <a:rPr lang="en-US" sz="1800" dirty="0"/>
              <a:t>, M., Pileggi, L., &amp; </a:t>
            </a:r>
            <a:r>
              <a:rPr lang="en-US" sz="1800" dirty="0" err="1"/>
              <a:t>Faloutsos</a:t>
            </a:r>
            <a:r>
              <a:rPr lang="en-US" sz="1800" dirty="0"/>
              <a:t>, C. (CIKM 2018). </a:t>
            </a:r>
            <a:r>
              <a:rPr lang="en-US" sz="1800" i="1" dirty="0" err="1"/>
              <a:t>Changedar</a:t>
            </a:r>
            <a:r>
              <a:rPr lang="en-US" sz="1800" i="1" dirty="0"/>
              <a:t>: Online localized change detection for sensor data on a graph..</a:t>
            </a:r>
          </a:p>
          <a:p>
            <a:pPr>
              <a:spcBef>
                <a:spcPts val="0"/>
              </a:spcBef>
            </a:pPr>
            <a:r>
              <a:rPr lang="en-US" dirty="0"/>
              <a:t>Compression-based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Noble C. C., Cook D. J. (KDD 2003) </a:t>
            </a:r>
            <a:r>
              <a:rPr lang="en-US" sz="1800" i="1" dirty="0"/>
              <a:t>Graph-based anomaly detection. 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Nguyen, H. T., Liang, P. J., &amp; Akoglu, L. (</a:t>
            </a:r>
            <a:r>
              <a:rPr lang="en-US" sz="1800" dirty="0" err="1"/>
              <a:t>arXiv</a:t>
            </a:r>
            <a:r>
              <a:rPr lang="en-US" sz="1800" dirty="0"/>
              <a:t> preprint arXiv:2010.03600  2020). </a:t>
            </a:r>
            <a:r>
              <a:rPr lang="en-US" sz="1800" i="1" dirty="0"/>
              <a:t>Anomaly Detection in Large Labeled Multi-Graph Databases.</a:t>
            </a:r>
          </a:p>
          <a:p>
            <a:pPr lvl="1">
              <a:spcBef>
                <a:spcPts val="0"/>
              </a:spcBef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DCB81-0F04-0C42-B5E8-96068510B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41ADF-5819-384C-9146-8BCDC2E8E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91E44-6886-594C-B822-DE893133F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319873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900" y="637732"/>
            <a:ext cx="7772400" cy="685800"/>
          </a:xfrm>
        </p:spPr>
        <p:txBody>
          <a:bodyPr/>
          <a:lstStyle/>
          <a:p>
            <a:r>
              <a:rPr lang="en-US" sz="3600" dirty="0" err="1"/>
              <a:t>StreamSpot</a:t>
            </a:r>
            <a:r>
              <a:rPr lang="en-US" sz="3600" dirty="0"/>
              <a:t>: Anomalies in Streaming Heterogeneous graphs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959-FDC1-964E-A40E-B9241F8C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FD7A7-3C8F-FD41-A9E9-018A54F9F308}"/>
              </a:ext>
            </a:extLst>
          </p:cNvPr>
          <p:cNvSpPr txBox="1"/>
          <p:nvPr/>
        </p:nvSpPr>
        <p:spPr>
          <a:xfrm>
            <a:off x="41454" y="5649651"/>
            <a:ext cx="9092107" cy="1200329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 Memory-Efficient Anomaly Detection in Streaming Heterogeneous Graphs. </a:t>
            </a:r>
            <a:r>
              <a:rPr lang="en-US" alt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Emaad</a:t>
            </a: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A. Manzoor, </a:t>
            </a:r>
            <a:r>
              <a:rPr lang="en-US" alt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Sadegh</a:t>
            </a: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M. </a:t>
            </a:r>
            <a:r>
              <a:rPr lang="en-US" alt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Milajerdi</a:t>
            </a: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Leman Akoglu. KDD 2016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8CAC923-A470-4E42-9DD5-28002AFC9F11}"/>
              </a:ext>
            </a:extLst>
          </p:cNvPr>
          <p:cNvSpPr/>
          <p:nvPr/>
        </p:nvSpPr>
        <p:spPr bwMode="auto">
          <a:xfrm>
            <a:off x="4920343" y="23611"/>
            <a:ext cx="4223658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Graph-level, Similarity-based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C023849-ED3D-BC4D-A05D-0C10D5E40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988" y="2932602"/>
            <a:ext cx="4785501" cy="1529095"/>
          </a:xfrm>
          <a:prstGeom prst="rect">
            <a:avLst/>
          </a:prstGeom>
        </p:spPr>
      </p:pic>
      <p:sp>
        <p:nvSpPr>
          <p:cNvPr id="20" name="Rectangle 3">
            <a:extLst>
              <a:ext uri="{FF2B5EF4-FFF2-40B4-BE49-F238E27FC236}">
                <a16:creationId xmlns:a16="http://schemas.microsoft.com/office/drawing/2014/main" id="{3597A770-541D-4148-8547-C112657B7933}"/>
              </a:ext>
            </a:extLst>
          </p:cNvPr>
          <p:cNvSpPr>
            <a:spLocks/>
          </p:cNvSpPr>
          <p:nvPr/>
        </p:nvSpPr>
        <p:spPr bwMode="auto">
          <a:xfrm>
            <a:off x="335452" y="4424624"/>
            <a:ext cx="5393703" cy="636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l">
              <a:lnSpc>
                <a:spcPct val="60000"/>
              </a:lnSpc>
              <a:spcBef>
                <a:spcPts val="844"/>
              </a:spcBef>
              <a:defRPr/>
            </a:pPr>
            <a:r>
              <a:rPr lang="en-US" sz="2400" dirty="0">
                <a:solidFill>
                  <a:schemeClr val="accent4"/>
                </a:solidFill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  <a:t>Clustering-based</a:t>
            </a:r>
          </a:p>
          <a:p>
            <a:pPr algn="l">
              <a:lnSpc>
                <a:spcPct val="60000"/>
              </a:lnSpc>
              <a:spcBef>
                <a:spcPts val="844"/>
              </a:spcBef>
              <a:defRPr/>
            </a:pPr>
            <a:r>
              <a:rPr lang="en-US" sz="2400" dirty="0">
                <a:solidFill>
                  <a:schemeClr val="accent4"/>
                </a:solidFill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  <a:t>Anomaly Detection</a:t>
            </a:r>
          </a:p>
        </p:txBody>
      </p:sp>
      <p:pic>
        <p:nvPicPr>
          <p:cNvPr id="21" name="Picture 4" descr="centroid-based-clustering.pdf">
            <a:extLst>
              <a:ext uri="{FF2B5EF4-FFF2-40B4-BE49-F238E27FC236}">
                <a16:creationId xmlns:a16="http://schemas.microsoft.com/office/drawing/2014/main" id="{F662146C-9924-6A41-BD7D-11659FB77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846" y="4565586"/>
            <a:ext cx="4066117" cy="1059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2" name="Rectangle 5">
            <a:extLst>
              <a:ext uri="{FF2B5EF4-FFF2-40B4-BE49-F238E27FC236}">
                <a16:creationId xmlns:a16="http://schemas.microsoft.com/office/drawing/2014/main" id="{81C94EC0-807F-A445-BD68-39053CC120C3}"/>
              </a:ext>
            </a:extLst>
          </p:cNvPr>
          <p:cNvSpPr>
            <a:spLocks/>
          </p:cNvSpPr>
          <p:nvPr/>
        </p:nvSpPr>
        <p:spPr bwMode="auto">
          <a:xfrm>
            <a:off x="335452" y="3386335"/>
            <a:ext cx="3743947" cy="663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l">
              <a:lnSpc>
                <a:spcPct val="80000"/>
              </a:lnSpc>
              <a:defRPr/>
            </a:pPr>
            <a:r>
              <a:rPr lang="en-US" sz="2400" dirty="0">
                <a:solidFill>
                  <a:srgbClr val="C00000"/>
                </a:solidFill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  <a:t>Streaming &amp; bounded </a:t>
            </a:r>
            <a:r>
              <a:rPr lang="en-US" sz="2400" dirty="0"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  <a:t>representation</a:t>
            </a:r>
          </a:p>
        </p:txBody>
      </p:sp>
      <p:sp>
        <p:nvSpPr>
          <p:cNvPr id="23" name="Rectangle 52">
            <a:extLst>
              <a:ext uri="{FF2B5EF4-FFF2-40B4-BE49-F238E27FC236}">
                <a16:creationId xmlns:a16="http://schemas.microsoft.com/office/drawing/2014/main" id="{70EA5946-DE49-9E4D-A7E0-5DC41613783F}"/>
              </a:ext>
            </a:extLst>
          </p:cNvPr>
          <p:cNvSpPr>
            <a:spLocks/>
          </p:cNvSpPr>
          <p:nvPr/>
        </p:nvSpPr>
        <p:spPr bwMode="auto">
          <a:xfrm>
            <a:off x="335452" y="1679384"/>
            <a:ext cx="2993536" cy="10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35719" tIns="35719" rIns="35719" bIns="35719">
            <a:spAutoFit/>
          </a:bodyPr>
          <a:lstStyle/>
          <a:p>
            <a:pPr algn="l">
              <a:lnSpc>
                <a:spcPct val="90000"/>
              </a:lnSpc>
              <a:defRPr/>
            </a:pPr>
            <a:r>
              <a:rPr lang="en-US" sz="2400" dirty="0">
                <a:solidFill>
                  <a:srgbClr val="C82506"/>
                </a:solidFill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  <a:t>Graph similarity</a:t>
            </a:r>
            <a:br>
              <a:rPr lang="en-US" sz="2400" dirty="0">
                <a:solidFill>
                  <a:srgbClr val="C82506"/>
                </a:solidFill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</a:br>
            <a:r>
              <a:rPr lang="en-US" sz="2400" dirty="0"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  <a:t>via k-subgraph</a:t>
            </a:r>
            <a:br>
              <a:rPr lang="en-US" sz="2400" dirty="0"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</a:br>
            <a:r>
              <a:rPr lang="en-US" sz="2400" dirty="0"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  <a:t>frequencies</a:t>
            </a:r>
          </a:p>
        </p:txBody>
      </p:sp>
      <p:pic>
        <p:nvPicPr>
          <p:cNvPr id="25" name="Picture 3" descr="emanzoor.jpg">
            <a:extLst>
              <a:ext uri="{FF2B5EF4-FFF2-40B4-BE49-F238E27FC236}">
                <a16:creationId xmlns:a16="http://schemas.microsoft.com/office/drawing/2014/main" id="{88E72846-6A13-004D-95C1-21EE8DDC1D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189" y="4906902"/>
            <a:ext cx="768350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6" name="Picture 4" descr="LemanAkoglu.jpeg">
            <a:extLst>
              <a:ext uri="{FF2B5EF4-FFF2-40B4-BE49-F238E27FC236}">
                <a16:creationId xmlns:a16="http://schemas.microsoft.com/office/drawing/2014/main" id="{23505E2D-2D85-E942-9C34-E319ACD71C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55"/>
          <a:stretch>
            <a:fillRect/>
          </a:stretch>
        </p:blipFill>
        <p:spPr bwMode="auto">
          <a:xfrm>
            <a:off x="8375650" y="4899719"/>
            <a:ext cx="768350" cy="773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7" name="Picture 5" descr="sadegh.jpg">
            <a:extLst>
              <a:ext uri="{FF2B5EF4-FFF2-40B4-BE49-F238E27FC236}">
                <a16:creationId xmlns:a16="http://schemas.microsoft.com/office/drawing/2014/main" id="{FF72CAEA-8DBE-BB4D-B22A-5BFF3AAF10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775" y="4876740"/>
            <a:ext cx="768350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CF054C7-2753-604E-B1B7-652A4DA8C0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5666" y="1650838"/>
            <a:ext cx="3341926" cy="122186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F720D44-BD38-AB42-A822-519CFD8115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7823" y="1721667"/>
            <a:ext cx="3185135" cy="109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8878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Picture 182">
            <a:extLst>
              <a:ext uri="{FF2B5EF4-FFF2-40B4-BE49-F238E27FC236}">
                <a16:creationId xmlns:a16="http://schemas.microsoft.com/office/drawing/2014/main" id="{C31C44BC-1062-B643-A59C-6F8858167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" y="3629022"/>
            <a:ext cx="6672837" cy="1952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7766" y="553999"/>
            <a:ext cx="9620743" cy="685800"/>
          </a:xfrm>
        </p:spPr>
        <p:txBody>
          <a:bodyPr/>
          <a:lstStyle/>
          <a:p>
            <a:r>
              <a:rPr lang="en-US" sz="3600" dirty="0" err="1"/>
              <a:t>SpotLight</a:t>
            </a:r>
            <a:r>
              <a:rPr lang="en-US" sz="3600" dirty="0"/>
              <a:t>: Anomalies in Streaming Graphs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959-FDC1-964E-A40E-B9241F8C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FD7A7-3C8F-FD41-A9E9-018A54F9F308}"/>
              </a:ext>
            </a:extLst>
          </p:cNvPr>
          <p:cNvSpPr txBox="1"/>
          <p:nvPr/>
        </p:nvSpPr>
        <p:spPr>
          <a:xfrm>
            <a:off x="37977" y="5610136"/>
            <a:ext cx="9092107" cy="1200329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Spot-Light: Detecting Anomalies in Streaming Graphs. </a:t>
            </a:r>
            <a:r>
              <a:rPr lang="en-US" alt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Dhivya</a:t>
            </a: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Eswaran, Christos </a:t>
            </a:r>
            <a:r>
              <a:rPr lang="en-US" alt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Faloutsos</a:t>
            </a: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Sudipto</a:t>
            </a: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Guha, Nina Mishra. KDD 2018.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8CAC923-A470-4E42-9DD5-28002AFC9F11}"/>
              </a:ext>
            </a:extLst>
          </p:cNvPr>
          <p:cNvSpPr/>
          <p:nvPr/>
        </p:nvSpPr>
        <p:spPr bwMode="auto">
          <a:xfrm>
            <a:off x="4818743" y="23611"/>
            <a:ext cx="4325258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Graph-level, Subgraph-based</a:t>
            </a:r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4BA9C78D-484B-E448-BAFF-EEC45E6BD35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45408" y="4969424"/>
            <a:ext cx="535058" cy="640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CDBEC573-9B91-DD43-8584-3935CEC12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876" y="4969424"/>
            <a:ext cx="541413" cy="640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91922269-5557-214C-B50E-F1204FE5424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2212" y="4969424"/>
            <a:ext cx="530085" cy="640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" descr="Image">
            <a:extLst>
              <a:ext uri="{FF2B5EF4-FFF2-40B4-BE49-F238E27FC236}">
                <a16:creationId xmlns:a16="http://schemas.microsoft.com/office/drawing/2014/main" id="{F6CF5AFA-4543-5C4A-9D67-E08996200D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0849" y="4969424"/>
            <a:ext cx="482511" cy="640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640711EB-7AF1-734A-B875-B691812B58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1864" y="2165846"/>
            <a:ext cx="2759414" cy="1074134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236F6188-8953-134E-88AC-20F1155F1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4155" y="1457383"/>
            <a:ext cx="768350" cy="276009"/>
          </a:xfrm>
          <a:prstGeom prst="rect">
            <a:avLst/>
          </a:prstGeom>
        </p:spPr>
      </p:pic>
      <p:grpSp>
        <p:nvGrpSpPr>
          <p:cNvPr id="185" name="Group 184">
            <a:extLst>
              <a:ext uri="{FF2B5EF4-FFF2-40B4-BE49-F238E27FC236}">
                <a16:creationId xmlns:a16="http://schemas.microsoft.com/office/drawing/2014/main" id="{55DFB1E4-F73C-8C4E-A0D4-392692F8193E}"/>
              </a:ext>
            </a:extLst>
          </p:cNvPr>
          <p:cNvGrpSpPr/>
          <p:nvPr/>
        </p:nvGrpSpPr>
        <p:grpSpPr>
          <a:xfrm>
            <a:off x="336550" y="1263213"/>
            <a:ext cx="5449888" cy="2237756"/>
            <a:chOff x="336550" y="1437216"/>
            <a:chExt cx="4537118" cy="1892300"/>
          </a:xfrm>
        </p:grpSpPr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B70BC8DF-BE9D-884E-903B-3467B7A19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6550" y="1437216"/>
              <a:ext cx="4508500" cy="1892300"/>
            </a:xfrm>
            <a:prstGeom prst="rect">
              <a:avLst/>
            </a:prstGeom>
          </p:spPr>
        </p:pic>
        <p:pic>
          <p:nvPicPr>
            <p:cNvPr id="181" name="Picture 180">
              <a:extLst>
                <a:ext uri="{FF2B5EF4-FFF2-40B4-BE49-F238E27FC236}">
                  <a16:creationId xmlns:a16="http://schemas.microsoft.com/office/drawing/2014/main" id="{5E9F8F8F-AFD2-D844-8903-08969FE9C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78062" y="1508656"/>
              <a:ext cx="1224669" cy="721680"/>
            </a:xfrm>
            <a:prstGeom prst="rect">
              <a:avLst/>
            </a:prstGeom>
          </p:spPr>
        </p:pic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5572E45B-B40A-9344-B75A-93C6308D2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05318" y="2891004"/>
              <a:ext cx="768350" cy="276009"/>
            </a:xfrm>
            <a:prstGeom prst="rect">
              <a:avLst/>
            </a:prstGeom>
          </p:spPr>
        </p:pic>
      </p:grpSp>
      <p:pic>
        <p:nvPicPr>
          <p:cNvPr id="180" name="Picture 179">
            <a:extLst>
              <a:ext uri="{FF2B5EF4-FFF2-40B4-BE49-F238E27FC236}">
                <a16:creationId xmlns:a16="http://schemas.microsoft.com/office/drawing/2014/main" id="{07CFA2EF-E731-1645-A729-B2D9DCA59B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8587" y="1233394"/>
            <a:ext cx="3568700" cy="686288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3932DB38-A2C9-8946-8FDB-D91474AFB8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5861" y="1398429"/>
            <a:ext cx="922925" cy="32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3976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618" y="509584"/>
            <a:ext cx="8506796" cy="685800"/>
          </a:xfrm>
        </p:spPr>
        <p:txBody>
          <a:bodyPr/>
          <a:lstStyle/>
          <a:p>
            <a:r>
              <a:rPr lang="en-US" sz="3600" dirty="0" err="1"/>
              <a:t>ChangeDAR</a:t>
            </a:r>
            <a:r>
              <a:rPr lang="en-US" sz="3600" dirty="0"/>
              <a:t>: Localized Change Detection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959-FDC1-964E-A40E-B9241F8C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FD7A7-3C8F-FD41-A9E9-018A54F9F308}"/>
              </a:ext>
            </a:extLst>
          </p:cNvPr>
          <p:cNvSpPr txBox="1"/>
          <p:nvPr/>
        </p:nvSpPr>
        <p:spPr>
          <a:xfrm>
            <a:off x="37605" y="5818726"/>
            <a:ext cx="9092107" cy="1015663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 Localized Change Detection for Sensor Data on a Graph. Bryan </a:t>
            </a:r>
            <a:r>
              <a:rPr lang="en-US" alt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Hooi</a:t>
            </a:r>
            <a:r>
              <a:rPr lang="en-US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Leman Akoglu, </a:t>
            </a:r>
            <a:r>
              <a:rPr lang="en-US" alt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Dhivya</a:t>
            </a:r>
            <a:r>
              <a:rPr lang="en-US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Eswaran, Hyun Ah Song, </a:t>
            </a:r>
            <a:r>
              <a:rPr lang="en-US" alt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Amritanshu</a:t>
            </a:r>
            <a:r>
              <a:rPr lang="en-US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Pandey, Marko </a:t>
            </a:r>
            <a:r>
              <a:rPr lang="en-US" alt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Jereminov</a:t>
            </a:r>
            <a:r>
              <a:rPr lang="en-US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Larry Pileggi, Christos </a:t>
            </a:r>
            <a:r>
              <a:rPr lang="en-US" alt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Faloutsos</a:t>
            </a:r>
            <a:r>
              <a:rPr lang="en-US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CIKM 2018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8CAC923-A470-4E42-9DD5-28002AFC9F11}"/>
              </a:ext>
            </a:extLst>
          </p:cNvPr>
          <p:cNvSpPr/>
          <p:nvPr/>
        </p:nvSpPr>
        <p:spPr bwMode="auto">
          <a:xfrm>
            <a:off x="4818743" y="23611"/>
            <a:ext cx="4325258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Graph-level, Subgraph-based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D6015E8-AB8D-4A47-BAE8-4FAA950B5AFB}"/>
              </a:ext>
            </a:extLst>
          </p:cNvPr>
          <p:cNvGrpSpPr/>
          <p:nvPr/>
        </p:nvGrpSpPr>
        <p:grpSpPr>
          <a:xfrm>
            <a:off x="-2186433" y="1891070"/>
            <a:ext cx="6372671" cy="4228541"/>
            <a:chOff x="390614" y="1243529"/>
            <a:chExt cx="7878292" cy="554489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784DAA5-FEB7-2944-8BBC-A08FFC335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75116" y="1243529"/>
              <a:ext cx="4793790" cy="5544891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B500E6D-A763-9041-91E9-C071EFF8FC46}"/>
                </a:ext>
              </a:extLst>
            </p:cNvPr>
            <p:cNvCxnSpPr/>
            <p:nvPr/>
          </p:nvCxnSpPr>
          <p:spPr>
            <a:xfrm flipV="1">
              <a:off x="4012473" y="2117657"/>
              <a:ext cx="1302485" cy="1693942"/>
            </a:xfrm>
            <a:prstGeom prst="line">
              <a:avLst/>
            </a:prstGeom>
            <a:ln w="31750">
              <a:solidFill>
                <a:srgbClr val="0432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FDD124-C113-F64C-A0C6-EEF27F7BD6A6}"/>
                </a:ext>
              </a:extLst>
            </p:cNvPr>
            <p:cNvSpPr/>
            <p:nvPr/>
          </p:nvSpPr>
          <p:spPr>
            <a:xfrm>
              <a:off x="390614" y="5073169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1ACE944-D311-E940-A2DA-5E0DF9FB0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91328" y="4088150"/>
              <a:ext cx="236759" cy="23675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999D318-DC15-B44C-A019-8954348B7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59632" y="1888977"/>
              <a:ext cx="306628" cy="306628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D4EDEE9-BC00-D545-BC5A-223AC07D3EE7}"/>
              </a:ext>
            </a:extLst>
          </p:cNvPr>
          <p:cNvSpPr txBox="1"/>
          <p:nvPr/>
        </p:nvSpPr>
        <p:spPr>
          <a:xfrm>
            <a:off x="-577973" y="1337054"/>
            <a:ext cx="522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High Voltage Network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BF08AF9-11C2-5D4A-8871-41F0326096AD}"/>
              </a:ext>
            </a:extLst>
          </p:cNvPr>
          <p:cNvSpPr/>
          <p:nvPr/>
        </p:nvSpPr>
        <p:spPr>
          <a:xfrm>
            <a:off x="6469842" y="1969628"/>
            <a:ext cx="137160" cy="137160"/>
          </a:xfrm>
          <a:prstGeom prst="ellipse">
            <a:avLst/>
          </a:prstGeom>
          <a:solidFill>
            <a:srgbClr val="00B050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A83A620-C162-B246-9F17-B96BCC8219B7}"/>
              </a:ext>
            </a:extLst>
          </p:cNvPr>
          <p:cNvSpPr/>
          <p:nvPr/>
        </p:nvSpPr>
        <p:spPr>
          <a:xfrm>
            <a:off x="6465631" y="3138115"/>
            <a:ext cx="137160" cy="137160"/>
          </a:xfrm>
          <a:prstGeom prst="ellipse">
            <a:avLst/>
          </a:prstGeom>
          <a:solidFill>
            <a:srgbClr val="00B050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E9E2A2D-0C10-9748-A86B-01C51DBA0C7B}"/>
              </a:ext>
            </a:extLst>
          </p:cNvPr>
          <p:cNvSpPr/>
          <p:nvPr/>
        </p:nvSpPr>
        <p:spPr>
          <a:xfrm>
            <a:off x="6397051" y="5002990"/>
            <a:ext cx="137160" cy="137160"/>
          </a:xfrm>
          <a:prstGeom prst="ellipse">
            <a:avLst/>
          </a:prstGeom>
          <a:solidFill>
            <a:srgbClr val="00B050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FB43E31-8F96-5E4B-A1FF-B5A88F837D0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0281" y="1861472"/>
            <a:ext cx="3410467" cy="8526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F7DF8A-04DA-2E43-99BB-6DCCF1ADB28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7468" y="2767441"/>
            <a:ext cx="3364992" cy="8412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65AE897-905E-9A48-B727-085118DBA6E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9180" y="4701033"/>
            <a:ext cx="3401568" cy="85039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B961722-A93E-0546-B3A2-42BF394C1987}"/>
              </a:ext>
            </a:extLst>
          </p:cNvPr>
          <p:cNvGrpSpPr/>
          <p:nvPr/>
        </p:nvGrpSpPr>
        <p:grpSpPr>
          <a:xfrm>
            <a:off x="6229610" y="1364114"/>
            <a:ext cx="586079" cy="572381"/>
            <a:chOff x="1137325" y="2332458"/>
            <a:chExt cx="586079" cy="57238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696E198-63FE-DB43-9EC9-93A9C9F0E10F}"/>
                </a:ext>
              </a:extLst>
            </p:cNvPr>
            <p:cNvSpPr txBox="1"/>
            <p:nvPr/>
          </p:nvSpPr>
          <p:spPr>
            <a:xfrm>
              <a:off x="1137325" y="2332458"/>
              <a:ext cx="5860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>
                  <a:solidFill>
                    <a:srgbClr val="00B050"/>
                  </a:solidFill>
                  <a:latin typeface="Calibri" charset="0"/>
                  <a:ea typeface="Calibri" charset="0"/>
                  <a:cs typeface="Calibri" charset="0"/>
                </a:rPr>
                <a:t>t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F09E9AC-0301-7D4E-8E8A-D53BC470D977}"/>
                </a:ext>
              </a:extLst>
            </p:cNvPr>
            <p:cNvCxnSpPr/>
            <p:nvPr/>
          </p:nvCxnSpPr>
          <p:spPr>
            <a:xfrm>
              <a:off x="1446137" y="2721959"/>
              <a:ext cx="0" cy="182880"/>
            </a:xfrm>
            <a:prstGeom prst="line">
              <a:avLst/>
            </a:prstGeom>
            <a:ln w="254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D4CE7E8-30BD-414F-989F-03AD0F4763E3}"/>
              </a:ext>
            </a:extLst>
          </p:cNvPr>
          <p:cNvCxnSpPr/>
          <p:nvPr/>
        </p:nvCxnSpPr>
        <p:spPr>
          <a:xfrm>
            <a:off x="4946565" y="4068294"/>
            <a:ext cx="586162" cy="453342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76672E0-45BB-694F-832A-D01BB9A2682E}"/>
              </a:ext>
            </a:extLst>
          </p:cNvPr>
          <p:cNvCxnSpPr/>
          <p:nvPr/>
        </p:nvCxnSpPr>
        <p:spPr>
          <a:xfrm flipV="1">
            <a:off x="4399341" y="4054652"/>
            <a:ext cx="586162" cy="453342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4CAE5FB-17AC-514A-B4D0-6A2841AEB98A}"/>
              </a:ext>
            </a:extLst>
          </p:cNvPr>
          <p:cNvCxnSpPr/>
          <p:nvPr/>
        </p:nvCxnSpPr>
        <p:spPr>
          <a:xfrm flipH="1">
            <a:off x="4953344" y="3451200"/>
            <a:ext cx="0" cy="620180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047AB91-097C-764C-BA1B-9B9CA1894C1C}"/>
              </a:ext>
            </a:extLst>
          </p:cNvPr>
          <p:cNvCxnSpPr/>
          <p:nvPr/>
        </p:nvCxnSpPr>
        <p:spPr>
          <a:xfrm flipH="1">
            <a:off x="4953344" y="2832563"/>
            <a:ext cx="0" cy="620180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A80F9E8-9AA1-574E-A8A7-3412948DD8E6}"/>
              </a:ext>
            </a:extLst>
          </p:cNvPr>
          <p:cNvGrpSpPr/>
          <p:nvPr/>
        </p:nvGrpSpPr>
        <p:grpSpPr>
          <a:xfrm>
            <a:off x="5104065" y="2304028"/>
            <a:ext cx="314790" cy="314790"/>
            <a:chOff x="4342538" y="5246557"/>
            <a:chExt cx="314790" cy="31479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67CB5C8-C051-BD4F-A256-510062A1F966}"/>
                </a:ext>
              </a:extLst>
            </p:cNvPr>
            <p:cNvSpPr/>
            <p:nvPr/>
          </p:nvSpPr>
          <p:spPr>
            <a:xfrm>
              <a:off x="4372089" y="5271068"/>
              <a:ext cx="255688" cy="2677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Calibri" charset="0"/>
                <a:ea typeface="Calibri" charset="0"/>
                <a:cs typeface="Calibri" charset="0"/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3DA04C8-4FEE-BF46-BD3C-6DFB4F38A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42538" y="5246557"/>
              <a:ext cx="314790" cy="314790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3B43B0B-57C3-6C42-9C80-68A3AB3CD499}"/>
              </a:ext>
            </a:extLst>
          </p:cNvPr>
          <p:cNvGrpSpPr/>
          <p:nvPr/>
        </p:nvGrpSpPr>
        <p:grpSpPr>
          <a:xfrm>
            <a:off x="5153236" y="2784645"/>
            <a:ext cx="314790" cy="314790"/>
            <a:chOff x="4342538" y="5246557"/>
            <a:chExt cx="314790" cy="31479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0D39D9F-6AF2-4B4B-8A9D-22FAB737631F}"/>
                </a:ext>
              </a:extLst>
            </p:cNvPr>
            <p:cNvSpPr/>
            <p:nvPr/>
          </p:nvSpPr>
          <p:spPr>
            <a:xfrm>
              <a:off x="4372089" y="5271068"/>
              <a:ext cx="255688" cy="2677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Calibri" charset="0"/>
                <a:ea typeface="Calibri" charset="0"/>
                <a:cs typeface="Calibri" charset="0"/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404B87B-2BE3-3942-9778-6BE8207C0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42538" y="5246557"/>
              <a:ext cx="314790" cy="314790"/>
            </a:xfrm>
            <a:prstGeom prst="rect">
              <a:avLst/>
            </a:prstGeom>
          </p:spPr>
        </p:pic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114DFFC-FE0E-0844-84A7-4793CE767AB0}"/>
              </a:ext>
            </a:extLst>
          </p:cNvPr>
          <p:cNvCxnSpPr/>
          <p:nvPr/>
        </p:nvCxnSpPr>
        <p:spPr>
          <a:xfrm flipH="1">
            <a:off x="5022075" y="2602909"/>
            <a:ext cx="163979" cy="140901"/>
          </a:xfrm>
          <a:prstGeom prst="line">
            <a:avLst/>
          </a:prstGeom>
          <a:ln w="3175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330C31A-68D6-CB44-B829-14A81095A462}"/>
              </a:ext>
            </a:extLst>
          </p:cNvPr>
          <p:cNvCxnSpPr/>
          <p:nvPr/>
        </p:nvCxnSpPr>
        <p:spPr>
          <a:xfrm flipH="1">
            <a:off x="4971301" y="3001752"/>
            <a:ext cx="163979" cy="140901"/>
          </a:xfrm>
          <a:prstGeom prst="line">
            <a:avLst/>
          </a:prstGeom>
          <a:ln w="3175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96EDF91-9C7A-DF4C-85C2-BD83B7F30620}"/>
              </a:ext>
            </a:extLst>
          </p:cNvPr>
          <p:cNvGrpSpPr/>
          <p:nvPr/>
        </p:nvGrpSpPr>
        <p:grpSpPr>
          <a:xfrm>
            <a:off x="5104064" y="4839889"/>
            <a:ext cx="314790" cy="314790"/>
            <a:chOff x="4342538" y="5246557"/>
            <a:chExt cx="314790" cy="31479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4CFB6E0-D9F2-1743-A39E-67E7B17B59B1}"/>
                </a:ext>
              </a:extLst>
            </p:cNvPr>
            <p:cNvSpPr/>
            <p:nvPr/>
          </p:nvSpPr>
          <p:spPr>
            <a:xfrm>
              <a:off x="4372089" y="5271068"/>
              <a:ext cx="255688" cy="2677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Calibri" charset="0"/>
                <a:ea typeface="Calibri" charset="0"/>
                <a:cs typeface="Calibri" charset="0"/>
              </a:endParaRP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2A63DF3-1900-1F48-8AF4-F75D558C5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42538" y="5246557"/>
              <a:ext cx="314790" cy="314790"/>
            </a:xfrm>
            <a:prstGeom prst="rect">
              <a:avLst/>
            </a:prstGeom>
          </p:spPr>
        </p:pic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DC69ED9-B1E4-D94E-B32F-B701134101EF}"/>
              </a:ext>
            </a:extLst>
          </p:cNvPr>
          <p:cNvCxnSpPr/>
          <p:nvPr/>
        </p:nvCxnSpPr>
        <p:spPr>
          <a:xfrm flipV="1">
            <a:off x="5401274" y="4599753"/>
            <a:ext cx="131453" cy="279340"/>
          </a:xfrm>
          <a:prstGeom prst="line">
            <a:avLst/>
          </a:prstGeom>
          <a:ln w="3175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632F6259-F792-E042-A36F-839FE1FE275A}"/>
              </a:ext>
            </a:extLst>
          </p:cNvPr>
          <p:cNvSpPr/>
          <p:nvPr/>
        </p:nvSpPr>
        <p:spPr>
          <a:xfrm>
            <a:off x="5441287" y="4421098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5066AE5-AE6F-AE47-A393-0CB0975AE287}"/>
              </a:ext>
            </a:extLst>
          </p:cNvPr>
          <p:cNvSpPr/>
          <p:nvPr/>
        </p:nvSpPr>
        <p:spPr>
          <a:xfrm>
            <a:off x="4861904" y="2741123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4B44A50-7908-F04B-BBEF-6A8E38BE84D8}"/>
              </a:ext>
            </a:extLst>
          </p:cNvPr>
          <p:cNvSpPr/>
          <p:nvPr/>
        </p:nvSpPr>
        <p:spPr>
          <a:xfrm>
            <a:off x="4861904" y="3359760"/>
            <a:ext cx="182880" cy="18288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1D4199B-4D9B-9141-86F2-401D5E8FDDDF}"/>
              </a:ext>
            </a:extLst>
          </p:cNvPr>
          <p:cNvSpPr/>
          <p:nvPr/>
        </p:nvSpPr>
        <p:spPr>
          <a:xfrm>
            <a:off x="4861904" y="3976854"/>
            <a:ext cx="182880" cy="18288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5A2E02E-7880-2E4F-ACE7-075D86E92CF4}"/>
              </a:ext>
            </a:extLst>
          </p:cNvPr>
          <p:cNvSpPr/>
          <p:nvPr/>
        </p:nvSpPr>
        <p:spPr>
          <a:xfrm>
            <a:off x="4312136" y="4421098"/>
            <a:ext cx="182880" cy="182880"/>
          </a:xfrm>
          <a:prstGeom prst="ellipse">
            <a:avLst/>
          </a:prstGeom>
          <a:solidFill>
            <a:srgbClr val="AF0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B9C909D7-47AC-0F4F-93CC-5282D1E7EA6B}"/>
              </a:ext>
            </a:extLst>
          </p:cNvPr>
          <p:cNvSpPr/>
          <p:nvPr/>
        </p:nvSpPr>
        <p:spPr>
          <a:xfrm>
            <a:off x="4719197" y="2184378"/>
            <a:ext cx="928580" cy="1063796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AF7F9F3-1E6A-4442-8D7C-4963B19F0954}"/>
              </a:ext>
            </a:extLst>
          </p:cNvPr>
          <p:cNvSpPr txBox="1"/>
          <p:nvPr/>
        </p:nvSpPr>
        <p:spPr>
          <a:xfrm>
            <a:off x="4961808" y="1599004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rgbClr val="FF0000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4147397844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CODEtect</a:t>
            </a:r>
            <a:r>
              <a:rPr lang="en-US" dirty="0"/>
              <a:t>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8C7D2-D407-E845-B46E-7AE467BD3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959-FDC1-964E-A40E-B9241F8C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FD7A7-3C8F-FD41-A9E9-018A54F9F308}"/>
              </a:ext>
            </a:extLst>
          </p:cNvPr>
          <p:cNvSpPr txBox="1"/>
          <p:nvPr/>
        </p:nvSpPr>
        <p:spPr>
          <a:xfrm>
            <a:off x="25946" y="5643476"/>
            <a:ext cx="9092107" cy="1200329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Anomaly Detection in Labeled Multi-Graph Databases. </a:t>
            </a:r>
            <a:b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Hung Nguyen, Pierre J. Liang, Leman Akoglu https://arxiv.org/abs/2009.10606, 2020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8CAC923-A470-4E42-9DD5-28002AFC9F11}"/>
              </a:ext>
            </a:extLst>
          </p:cNvPr>
          <p:cNvSpPr/>
          <p:nvPr/>
        </p:nvSpPr>
        <p:spPr bwMode="auto">
          <a:xfrm>
            <a:off x="4572000" y="23611"/>
            <a:ext cx="4572001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Graph-level, Compression-based</a:t>
            </a:r>
          </a:p>
        </p:txBody>
      </p:sp>
    </p:spTree>
    <p:extLst>
      <p:ext uri="{BB962C8B-B14F-4D97-AF65-F5344CB8AC3E}">
        <p14:creationId xmlns:p14="http://schemas.microsoft.com/office/powerpoint/2010/main" val="400446478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8187744" cy="4648200"/>
          </a:xfrm>
        </p:spPr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 err="1">
                <a:ea typeface="ＭＳ Ｐゴシック" charset="-128"/>
                <a:cs typeface="ＭＳ Ｐゴシック" charset="-128"/>
              </a:rPr>
              <a:t>OddBall</a:t>
            </a:r>
            <a:r>
              <a:rPr lang="en-US" dirty="0">
                <a:ea typeface="ＭＳ Ｐゴシック" charset="-128"/>
                <a:cs typeface="ＭＳ Ｐゴシック" charset="-128"/>
              </a:rPr>
              <a:t> : spotting unusual nodes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Last 10 years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Graph Anomalies: Node-, Subgraph-, Graph-level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Graph Representation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Future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990600" y="3771900"/>
            <a:ext cx="446314" cy="419100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OddBall: PAKDD 2021 Most Influential Paper 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6975" y="7620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42067501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201613" y="1641475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OddBall: PAKDD 2021 Most Influential Paper </a:t>
            </a:r>
          </a:p>
        </p:txBody>
      </p:sp>
      <p:pic>
        <p:nvPicPr>
          <p:cNvPr id="3" name="Picture 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97E7B015-51EC-414E-942F-728F5B27E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313" y="4253835"/>
            <a:ext cx="1259504" cy="152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82A96B-DF2A-4840-8C7F-061D35F08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685" y="4253835"/>
            <a:ext cx="1524000" cy="152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03C761-CD8B-BF48-8502-2A67FDE02E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4161" y="4253835"/>
            <a:ext cx="1524000" cy="15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96DC780-EA8D-8349-A821-F8410CD1A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0996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A9BE6-8B34-C048-BB75-670600D30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E4DEF-845B-1740-ABFA-029C9E4B6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this area about</a:t>
            </a:r>
          </a:p>
          <a:p>
            <a:r>
              <a:rPr lang="en-US" dirty="0"/>
              <a:t>Classes of problems</a:t>
            </a:r>
          </a:p>
          <a:p>
            <a:r>
              <a:rPr lang="en-US" dirty="0"/>
              <a:t>How do people solve this? - clever ideas, sensible things one would try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59309-0916-B14D-AA7F-3810CD9F0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9FE89-1FB7-3146-B41E-0A8DCB1E1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16763-1859-2D48-B697-3DF017CA5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44501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0F3D351-323F-2F4A-BFE9-84897C5C5A8F}"/>
              </a:ext>
            </a:extLst>
          </p:cNvPr>
          <p:cNvGrpSpPr/>
          <p:nvPr/>
        </p:nvGrpSpPr>
        <p:grpSpPr>
          <a:xfrm>
            <a:off x="5065963" y="2105572"/>
            <a:ext cx="3517900" cy="4371428"/>
            <a:chOff x="752963" y="1210419"/>
            <a:chExt cx="3976688" cy="5126038"/>
          </a:xfrm>
        </p:grpSpPr>
        <p:grpSp>
          <p:nvGrpSpPr>
            <p:cNvPr id="11" name="Group 14">
              <a:extLst>
                <a:ext uri="{FF2B5EF4-FFF2-40B4-BE49-F238E27FC236}">
                  <a16:creationId xmlns:a16="http://schemas.microsoft.com/office/drawing/2014/main" id="{667ACCA8-057D-CE4C-98B7-74B5FB1B60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526" y="1288207"/>
              <a:ext cx="3921125" cy="5048250"/>
              <a:chOff x="4779438" y="1497232"/>
              <a:chExt cx="3949976" cy="5091149"/>
            </a:xfrm>
          </p:grpSpPr>
          <p:pic>
            <p:nvPicPr>
              <p:cNvPr id="31" name="Picture 1">
                <a:extLst>
                  <a:ext uri="{FF2B5EF4-FFF2-40B4-BE49-F238E27FC236}">
                    <a16:creationId xmlns:a16="http://schemas.microsoft.com/office/drawing/2014/main" id="{AA3B399C-9591-0B4B-B92F-F63B3EA0F3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79438" y="1497232"/>
                <a:ext cx="3826680" cy="5091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" name="Rectangle 2">
                <a:extLst>
                  <a:ext uri="{FF2B5EF4-FFF2-40B4-BE49-F238E27FC236}">
                    <a16:creationId xmlns:a16="http://schemas.microsoft.com/office/drawing/2014/main" id="{ECE3E4DB-23D8-344B-8C30-97ED51ABE6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5153" y="5572703"/>
                <a:ext cx="2424261" cy="8256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charset="0"/>
                  <a:buChar char="n"/>
                </a:pPr>
                <a:endParaRPr lang="en-US"/>
              </a:p>
            </p:txBody>
          </p:sp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66AF07B6-D44B-E843-B34C-B0B63AF8A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9413" y="3563094"/>
              <a:ext cx="304800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3">
              <a:extLst>
                <a:ext uri="{FF2B5EF4-FFF2-40B4-BE49-F238E27FC236}">
                  <a16:creationId xmlns:a16="http://schemas.microsoft.com/office/drawing/2014/main" id="{D610A98E-5C25-6043-BE27-0FB06D2A4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988" y="5271244"/>
              <a:ext cx="330200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1">
              <a:extLst>
                <a:ext uri="{FF2B5EF4-FFF2-40B4-BE49-F238E27FC236}">
                  <a16:creationId xmlns:a16="http://schemas.microsoft.com/office/drawing/2014/main" id="{AE0E0ACA-FB74-EC46-AEDC-048A1906B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7076" y="5912594"/>
              <a:ext cx="317500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6">
              <a:extLst>
                <a:ext uri="{FF2B5EF4-FFF2-40B4-BE49-F238E27FC236}">
                  <a16:creationId xmlns:a16="http://schemas.microsoft.com/office/drawing/2014/main" id="{480EC5BD-F06D-7C4B-93CA-3455DCDB9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9701" y="5488732"/>
              <a:ext cx="30480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9">
              <a:extLst>
                <a:ext uri="{FF2B5EF4-FFF2-40B4-BE49-F238E27FC236}">
                  <a16:creationId xmlns:a16="http://schemas.microsoft.com/office/drawing/2014/main" id="{8F29A351-400E-964B-8A65-6981EEC0E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788" y="4575919"/>
              <a:ext cx="30480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20">
              <a:extLst>
                <a:ext uri="{FF2B5EF4-FFF2-40B4-BE49-F238E27FC236}">
                  <a16:creationId xmlns:a16="http://schemas.microsoft.com/office/drawing/2014/main" id="{B0D82812-174D-E24C-B244-5E12CE80C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9813" y="3737719"/>
              <a:ext cx="3048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21">
              <a:extLst>
                <a:ext uri="{FF2B5EF4-FFF2-40B4-BE49-F238E27FC236}">
                  <a16:creationId xmlns:a16="http://schemas.microsoft.com/office/drawing/2014/main" id="{4E7F730D-6F8A-6B4B-8192-CCC09837E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8576" y="3517057"/>
              <a:ext cx="304800" cy="35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22">
              <a:extLst>
                <a:ext uri="{FF2B5EF4-FFF2-40B4-BE49-F238E27FC236}">
                  <a16:creationId xmlns:a16="http://schemas.microsoft.com/office/drawing/2014/main" id="{F56B89C4-2502-AC42-A3C3-B1756592C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963" y="1210419"/>
              <a:ext cx="3175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23">
              <a:extLst>
                <a:ext uri="{FF2B5EF4-FFF2-40B4-BE49-F238E27FC236}">
                  <a16:creationId xmlns:a16="http://schemas.microsoft.com/office/drawing/2014/main" id="{593CCF34-941C-7D4D-8E93-C1A9D4050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6213" y="1678732"/>
              <a:ext cx="2921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24">
              <a:extLst>
                <a:ext uri="{FF2B5EF4-FFF2-40B4-BE49-F238E27FC236}">
                  <a16:creationId xmlns:a16="http://schemas.microsoft.com/office/drawing/2014/main" id="{5BC27DBA-E8D8-5D46-8692-76E0B5231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963" y="2666157"/>
              <a:ext cx="29210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5">
              <a:extLst>
                <a:ext uri="{FF2B5EF4-FFF2-40B4-BE49-F238E27FC236}">
                  <a16:creationId xmlns:a16="http://schemas.microsoft.com/office/drawing/2014/main" id="{6561FC7F-75B5-0246-8323-887558D66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3176" y="2135932"/>
              <a:ext cx="3175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26">
              <a:extLst>
                <a:ext uri="{FF2B5EF4-FFF2-40B4-BE49-F238E27FC236}">
                  <a16:creationId xmlns:a16="http://schemas.microsoft.com/office/drawing/2014/main" id="{B355C353-BF2F-0E47-991B-3352AC90F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763" y="3318619"/>
              <a:ext cx="3048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27">
              <a:extLst>
                <a:ext uri="{FF2B5EF4-FFF2-40B4-BE49-F238E27FC236}">
                  <a16:creationId xmlns:a16="http://schemas.microsoft.com/office/drawing/2014/main" id="{CA1F496C-5815-E34B-9431-0B892E209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3626" y="2677269"/>
              <a:ext cx="33020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28">
              <a:extLst>
                <a:ext uri="{FF2B5EF4-FFF2-40B4-BE49-F238E27FC236}">
                  <a16:creationId xmlns:a16="http://schemas.microsoft.com/office/drawing/2014/main" id="{E1B732E8-56BC-A741-96FB-48009302C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8463" y="2234357"/>
              <a:ext cx="3048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9">
              <a:extLst>
                <a:ext uri="{FF2B5EF4-FFF2-40B4-BE49-F238E27FC236}">
                  <a16:creationId xmlns:a16="http://schemas.microsoft.com/office/drawing/2014/main" id="{1B5CFC0B-FFD8-954B-AC2A-3A9A3803D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7563" y="3072557"/>
              <a:ext cx="3048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30">
              <a:extLst>
                <a:ext uri="{FF2B5EF4-FFF2-40B4-BE49-F238E27FC236}">
                  <a16:creationId xmlns:a16="http://schemas.microsoft.com/office/drawing/2014/main" id="{F3B371A7-067A-A24D-8614-3139CDED1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0263" y="3072557"/>
              <a:ext cx="304800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6623">
              <a:extLst>
                <a:ext uri="{FF2B5EF4-FFF2-40B4-BE49-F238E27FC236}">
                  <a16:creationId xmlns:a16="http://schemas.microsoft.com/office/drawing/2014/main" id="{9AEF19A2-F055-E544-8C87-718C25EFC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2288" y="2308969"/>
              <a:ext cx="30480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26624">
              <a:extLst>
                <a:ext uri="{FF2B5EF4-FFF2-40B4-BE49-F238E27FC236}">
                  <a16:creationId xmlns:a16="http://schemas.microsoft.com/office/drawing/2014/main" id="{13F72B57-85B1-D447-8956-DE009159E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1276" y="1334244"/>
              <a:ext cx="33020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26625">
              <a:extLst>
                <a:ext uri="{FF2B5EF4-FFF2-40B4-BE49-F238E27FC236}">
                  <a16:creationId xmlns:a16="http://schemas.microsoft.com/office/drawing/2014/main" id="{02D91E2E-F1F1-144F-8EBD-28163D5CB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2513" y="1802557"/>
              <a:ext cx="3175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FDCE6C-1013-D640-BCE0-6813A160F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</a:t>
            </a:r>
            <a:r>
              <a:rPr lang="en-US" dirty="0">
                <a:ea typeface="ＭＳ Ｐゴシック" charset="-128"/>
                <a:cs typeface="ＭＳ Ｐゴシック" charset="-128"/>
              </a:rPr>
              <a:t>Anomalies</a:t>
            </a:r>
            <a:r>
              <a:rPr lang="en-US" dirty="0"/>
              <a:t> - 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FE079-0F3C-0A4B-A749-CA4454B8D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Finding unusual </a:t>
            </a:r>
            <a:r>
              <a:rPr lang="en-US" b="1" dirty="0"/>
              <a:t>nodes/edges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e.g. telemarketer, </a:t>
            </a:r>
          </a:p>
          <a:p>
            <a:r>
              <a:rPr lang="en-US" dirty="0"/>
              <a:t>or </a:t>
            </a:r>
            <a:r>
              <a:rPr lang="en-US" b="1" dirty="0"/>
              <a:t>subgraphs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e.g. spam accounts,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   in a (single) graph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8B1F7-850D-A749-B00C-43090E82A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9E74C-704D-EC48-AF63-13F4578A9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3056B-DF4A-284A-8131-5F8F6E54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2789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>
            <a:extLst>
              <a:ext uri="{FF2B5EF4-FFF2-40B4-BE49-F238E27FC236}">
                <a16:creationId xmlns:a16="http://schemas.microsoft.com/office/drawing/2014/main" id="{6F362DEE-AC36-D946-8BB9-471E2AF65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633" y="4199671"/>
            <a:ext cx="5318733" cy="210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FDCE6C-1013-D640-BCE0-6813A160F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</a:t>
            </a:r>
            <a:r>
              <a:rPr lang="en-US" dirty="0">
                <a:ea typeface="ＭＳ Ｐゴシック" charset="-128"/>
                <a:cs typeface="ＭＳ Ｐゴシック" charset="-128"/>
              </a:rPr>
              <a:t>Anomalies</a:t>
            </a:r>
            <a:r>
              <a:rPr lang="en-US" dirty="0"/>
              <a:t> -II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FE079-0F3C-0A4B-A749-CA4454B8D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Finding unusual graphs in a (unordered) </a:t>
            </a:r>
            <a:r>
              <a:rPr lang="en-US" b="1" dirty="0"/>
              <a:t>set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Graph database: e.g., transactions, software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or </a:t>
            </a:r>
            <a:r>
              <a:rPr lang="en-US" b="1" dirty="0"/>
              <a:t>series</a:t>
            </a:r>
            <a:r>
              <a:rPr lang="en-US" dirty="0"/>
              <a:t> of graphs</a:t>
            </a:r>
          </a:p>
          <a:p>
            <a:pPr lvl="1"/>
            <a:r>
              <a:rPr lang="en-US" dirty="0"/>
              <a:t>Dynamic graphs:</a:t>
            </a:r>
            <a:br>
              <a:rPr lang="en-US" dirty="0"/>
            </a:br>
            <a:r>
              <a:rPr lang="en-US" dirty="0"/>
              <a:t>change-points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8B1F7-850D-A749-B00C-43090E82A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9E74C-704D-EC48-AF63-13F4578A9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3056B-DF4A-284A-8131-5F8F6E54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4F21AE-B3DC-5D44-899B-EC52E0D54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237" y="2669821"/>
            <a:ext cx="1569202" cy="1423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CA0CE3-C76E-D44D-89E3-12675D99C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410" y="2629983"/>
            <a:ext cx="1894353" cy="14638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574FA4-21F3-8D4C-B40C-232245CD2D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2963" y="2629982"/>
            <a:ext cx="1554534" cy="14638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2451F8-0D9E-E449-9304-A9FD1D794C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4747" y="2885101"/>
            <a:ext cx="2661905" cy="108779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1956E7C-8601-E249-B431-481EE6E5BBD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469823" y="6379945"/>
            <a:ext cx="1215137" cy="1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Box 16">
            <a:extLst>
              <a:ext uri="{FF2B5EF4-FFF2-40B4-BE49-F238E27FC236}">
                <a16:creationId xmlns:a16="http://schemas.microsoft.com/office/drawing/2014/main" id="{8B48178A-45DF-F740-AD67-D4E53B8F1B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8745" y="5859426"/>
            <a:ext cx="82105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Times" pitchFamily="2" charset="0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47025369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7915A-6A6F-1F4A-ACE7-CEF8BA4B7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</a:t>
            </a:r>
            <a:r>
              <a:rPr lang="en-US" dirty="0">
                <a:ea typeface="ＭＳ Ｐゴシック" charset="-128"/>
                <a:cs typeface="ＭＳ Ｐゴシック" charset="-128"/>
              </a:rPr>
              <a:t>Anomalies</a:t>
            </a:r>
            <a:r>
              <a:rPr lang="en-US" dirty="0"/>
              <a:t> -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D2606-4EF2-7D46-9365-D5C634DDC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Graphs are complex objects</a:t>
            </a:r>
          </a:p>
          <a:p>
            <a:pPr lvl="1"/>
            <a:r>
              <a:rPr lang="en-US" dirty="0"/>
              <a:t>structure/topology, long-range dependencies</a:t>
            </a:r>
          </a:p>
          <a:p>
            <a:pPr lvl="1"/>
            <a:r>
              <a:rPr lang="en-US" dirty="0"/>
              <a:t>attributes</a:t>
            </a:r>
          </a:p>
          <a:p>
            <a:pPr lvl="2"/>
            <a:r>
              <a:rPr lang="en-US" dirty="0"/>
              <a:t>node, edge (e.g. timestamp), or graph-level</a:t>
            </a:r>
          </a:p>
          <a:p>
            <a:pPr lvl="1"/>
            <a:r>
              <a:rPr lang="en-US" dirty="0"/>
              <a:t>directed, weighted, and/or multi-edges</a:t>
            </a:r>
          </a:p>
          <a:p>
            <a:r>
              <a:rPr lang="en-US" dirty="0"/>
              <a:t>Problem formulation</a:t>
            </a:r>
          </a:p>
          <a:p>
            <a:pPr lvl="1"/>
            <a:r>
              <a:rPr lang="en-US" dirty="0"/>
              <a:t>What </a:t>
            </a:r>
            <a:r>
              <a:rPr lang="en-US" i="1" dirty="0"/>
              <a:t>is</a:t>
            </a:r>
            <a:r>
              <a:rPr lang="en-US" dirty="0"/>
              <a:t> an anomaly? </a:t>
            </a:r>
          </a:p>
          <a:p>
            <a:r>
              <a:rPr lang="en-US" dirty="0"/>
              <a:t>Scale, Adversaries, Explanations, 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EBDA0-AB04-4B4D-8BAB-323B72962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87ED-7863-464D-9350-A6140FA11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57BD9-B266-AA41-BFEB-EA62BA56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35367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BC42DE7-550B-924D-A939-5CED93323FCD}"/>
              </a:ext>
            </a:extLst>
          </p:cNvPr>
          <p:cNvSpPr txBox="1"/>
          <p:nvPr/>
        </p:nvSpPr>
        <p:spPr>
          <a:xfrm>
            <a:off x="685800" y="1104900"/>
            <a:ext cx="7311979" cy="2189408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endParaRPr lang="en-US" altLang="en-US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F0DF69-948A-8149-A676-8D6EA2D37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42900"/>
            <a:ext cx="7772400" cy="685800"/>
          </a:xfrm>
        </p:spPr>
        <p:txBody>
          <a:bodyPr/>
          <a:lstStyle/>
          <a:p>
            <a:r>
              <a:rPr lang="en-US" dirty="0"/>
              <a:t>Survey article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D0B97-71DF-3147-9690-794FC3B99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104900"/>
            <a:ext cx="7188200" cy="4648200"/>
          </a:xfrm>
        </p:spPr>
        <p:txBody>
          <a:bodyPr/>
          <a:lstStyle/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Graph-based Anomaly Detection </a:t>
            </a:r>
            <a:b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Description: A Survey.   </a:t>
            </a:r>
            <a:b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Leman Akoglu, </a:t>
            </a:r>
            <a:r>
              <a:rPr lang="en-US" sz="2400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Hanghang</a:t>
            </a:r>
            <a:r>
              <a:rPr lang="en-US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Tong, Danai </a:t>
            </a:r>
            <a:r>
              <a:rPr lang="en-US" sz="2400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Koutra</a:t>
            </a:r>
            <a:r>
              <a:rPr lang="en-US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Mining and Knowledge Discovery (DAMI), 29 (3), May 2015.</a:t>
            </a:r>
          </a:p>
          <a:p>
            <a:pPr lvl="1"/>
            <a:r>
              <a:rPr lang="en-US" dirty="0"/>
              <a:t>Static &amp; Dynamic; Plain &amp; Attributed</a:t>
            </a:r>
          </a:p>
          <a:p>
            <a:pPr lvl="1"/>
            <a:r>
              <a:rPr lang="en-US" dirty="0"/>
              <a:t>Interpretation &amp; Sense-making</a:t>
            </a:r>
          </a:p>
          <a:p>
            <a:pPr lvl="1"/>
            <a:r>
              <a:rPr lang="en-US" dirty="0"/>
              <a:t>Applications</a:t>
            </a:r>
          </a:p>
          <a:p>
            <a:r>
              <a:rPr lang="en-US" dirty="0"/>
              <a:t>Since ~2014: graph neural networks &amp; 			deep 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24557-0ACD-5B41-9409-91BD3BE2A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BD683-4CC7-8F4F-97C0-75C45EBA1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L. Akoglu, M. McGlohon,  C. Faloutsos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115BD-69E7-6348-814E-C851F3955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4872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8187744" cy="4648200"/>
          </a:xfrm>
        </p:spPr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 err="1">
                <a:ea typeface="ＭＳ Ｐゴシック" charset="-128"/>
                <a:cs typeface="ＭＳ Ｐゴシック" charset="-128"/>
              </a:rPr>
              <a:t>OddBall</a:t>
            </a:r>
            <a:r>
              <a:rPr lang="en-US" dirty="0">
                <a:ea typeface="ＭＳ Ｐゴシック" charset="-128"/>
                <a:cs typeface="ＭＳ Ｐゴシック" charset="-128"/>
              </a:rPr>
              <a:t> : spotting unusual nodes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Last 10 years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Graph Anomalies: Node-, Subgraph-, Graph-level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Graph Representation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Future</a:t>
            </a:r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OddBall: PAKDD 2021 Most Influential Paper 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6975" y="7620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AutoShape 4">
            <a:extLst>
              <a:ext uri="{FF2B5EF4-FFF2-40B4-BE49-F238E27FC236}">
                <a16:creationId xmlns:a16="http://schemas.microsoft.com/office/drawing/2014/main" id="{BD43B608-B585-1F4A-9353-5E195E12D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849" y="3229428"/>
            <a:ext cx="443957" cy="457200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2132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DCE6C-1013-D640-BCE0-6813A160F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Node-level </a:t>
            </a:r>
            <a:r>
              <a:rPr lang="en-US" dirty="0">
                <a:ea typeface="ＭＳ Ｐゴシック" charset="-128"/>
                <a:cs typeface="ＭＳ Ｐゴシック" charset="-128"/>
              </a:rPr>
              <a:t>Anomalies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FE079-0F3C-0A4B-A749-CA4454B8D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47800"/>
            <a:ext cx="8255000" cy="4648200"/>
          </a:xfrm>
        </p:spPr>
        <p:txBody>
          <a:bodyPr/>
          <a:lstStyle/>
          <a:p>
            <a:r>
              <a:rPr lang="en-US" i="1" dirty="0"/>
              <a:t>Problem:</a:t>
            </a:r>
          </a:p>
          <a:p>
            <a:pPr lvl="1"/>
            <a:r>
              <a:rPr lang="en-US" i="1" dirty="0"/>
              <a:t>Given </a:t>
            </a:r>
            <a:r>
              <a:rPr lang="en-US" dirty="0"/>
              <a:t>a (plain or attributed) graph </a:t>
            </a:r>
          </a:p>
          <a:p>
            <a:pPr lvl="1"/>
            <a:r>
              <a:rPr lang="en-US" i="1" dirty="0"/>
              <a:t>Find </a:t>
            </a:r>
            <a:r>
              <a:rPr lang="en-US" dirty="0"/>
              <a:t>unusual nodes</a:t>
            </a:r>
          </a:p>
          <a:p>
            <a:r>
              <a:rPr lang="en-US" dirty="0"/>
              <a:t>Key ideas:</a:t>
            </a:r>
          </a:p>
          <a:p>
            <a:pPr lvl="1"/>
            <a:r>
              <a:rPr lang="en-US" dirty="0"/>
              <a:t>Feature-based (transforms to outlier detection)</a:t>
            </a:r>
          </a:p>
          <a:p>
            <a:pPr lvl="1"/>
            <a:r>
              <a:rPr lang="en-US" dirty="0"/>
              <a:t>Proximity-based (exploits </a:t>
            </a:r>
            <a:r>
              <a:rPr lang="en-US" dirty="0" err="1"/>
              <a:t>assortativity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Community-based (finds “misfits”)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8B1F7-850D-A749-B00C-43090E82A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9E74C-704D-EC48-AF63-13F4578A9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dirty="0"/>
              <a:t>L. Akoglu, M. </a:t>
            </a:r>
            <a:r>
              <a:rPr lang="fi-FI" dirty="0" err="1"/>
              <a:t>McGlohon</a:t>
            </a:r>
            <a:r>
              <a:rPr lang="fi-FI" dirty="0"/>
              <a:t>,  C. </a:t>
            </a:r>
            <a:r>
              <a:rPr lang="fi-FI" dirty="0" err="1"/>
              <a:t>Faloutsos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3056B-DF4A-284A-8131-5F8F6E54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59287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template">
  <a:themeElements>
    <a:clrScheme name="template 11">
      <a:dk1>
        <a:srgbClr val="000066"/>
      </a:dk1>
      <a:lt1>
        <a:srgbClr val="FFFFFF"/>
      </a:lt1>
      <a:dk2>
        <a:srgbClr val="A50021"/>
      </a:dk2>
      <a:lt2>
        <a:srgbClr val="808080"/>
      </a:lt2>
      <a:accent1>
        <a:srgbClr val="FF3300"/>
      </a:accent1>
      <a:accent2>
        <a:srgbClr val="FF3300"/>
      </a:accent2>
      <a:accent3>
        <a:srgbClr val="FFFFFF"/>
      </a:accent3>
      <a:accent4>
        <a:srgbClr val="000056"/>
      </a:accent4>
      <a:accent5>
        <a:srgbClr val="FFADAA"/>
      </a:accent5>
      <a:accent6>
        <a:srgbClr val="E72D00"/>
      </a:accent6>
      <a:hlink>
        <a:srgbClr val="3366FF"/>
      </a:hlink>
      <a:folHlink>
        <a:srgbClr val="B2B2B2"/>
      </a:folHlink>
    </a:clrScheme>
    <a:fontScheme name="templat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med" len="med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med" len="med"/>
        </a:ln>
        <a:effectLst/>
      </a:spPr>
      <a:bodyPr/>
      <a:lstStyle/>
    </a:lnDef>
  </a:objectDefaults>
  <a:extraClrSchemeLst>
    <a:extraClrScheme>
      <a:clrScheme name="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0066FF"/>
        </a:dk1>
        <a:lt1>
          <a:srgbClr val="FFFFFF"/>
        </a:lt1>
        <a:dk2>
          <a:srgbClr val="FF33CC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56DA"/>
        </a:accent4>
        <a:accent5>
          <a:srgbClr val="FFADAA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0000CC"/>
        </a:dk1>
        <a:lt1>
          <a:srgbClr val="FFFFFF"/>
        </a:lt1>
        <a:dk2>
          <a:srgbClr val="CC0000"/>
        </a:dk2>
        <a:lt2>
          <a:srgbClr val="808080"/>
        </a:lt2>
        <a:accent1>
          <a:srgbClr val="FFFFFF"/>
        </a:accent1>
        <a:accent2>
          <a:srgbClr val="FF3300"/>
        </a:accent2>
        <a:accent3>
          <a:srgbClr val="FFFFFF"/>
        </a:accent3>
        <a:accent4>
          <a:srgbClr val="0000AE"/>
        </a:accent4>
        <a:accent5>
          <a:srgbClr val="FFFFFF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0000CC"/>
        </a:dk1>
        <a:lt1>
          <a:srgbClr val="FFFFFF"/>
        </a:lt1>
        <a:dk2>
          <a:srgbClr val="CC0000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00AE"/>
        </a:accent4>
        <a:accent5>
          <a:srgbClr val="FFADAA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000066"/>
        </a:dk1>
        <a:lt1>
          <a:srgbClr val="FFFFFF"/>
        </a:lt1>
        <a:dk2>
          <a:srgbClr val="A50021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0056"/>
        </a:accent4>
        <a:accent5>
          <a:srgbClr val="FFADAA"/>
        </a:accent5>
        <a:accent6>
          <a:srgbClr val="E72D00"/>
        </a:accent6>
        <a:hlink>
          <a:srgbClr val="3366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13830</TotalTime>
  <Words>1926</Words>
  <Application>Microsoft Macintosh PowerPoint</Application>
  <PresentationFormat>On-screen Show (4:3)</PresentationFormat>
  <Paragraphs>282</Paragraphs>
  <Slides>26</Slides>
  <Notes>12</Notes>
  <HiddenSlides>1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  <vt:variant>
        <vt:lpstr>Custom Shows</vt:lpstr>
      </vt:variant>
      <vt:variant>
        <vt:i4>1</vt:i4>
      </vt:variant>
    </vt:vector>
  </HeadingPairs>
  <TitlesOfParts>
    <vt:vector size="35" baseType="lpstr">
      <vt:lpstr>Arial</vt:lpstr>
      <vt:lpstr>Calibri</vt:lpstr>
      <vt:lpstr>Gill Sans</vt:lpstr>
      <vt:lpstr>Tahoma</vt:lpstr>
      <vt:lpstr>Times</vt:lpstr>
      <vt:lpstr>Times New Roman</vt:lpstr>
      <vt:lpstr>Wingdings</vt:lpstr>
      <vt:lpstr>template</vt:lpstr>
      <vt:lpstr>Anomaly detection in graphs - past, present and future.</vt:lpstr>
      <vt:lpstr>Roadmap</vt:lpstr>
      <vt:lpstr>PowerPoint Presentation</vt:lpstr>
      <vt:lpstr>Graph Anomalies - I </vt:lpstr>
      <vt:lpstr>Graph Anomalies -II </vt:lpstr>
      <vt:lpstr>Graph Anomalies - Challenges</vt:lpstr>
      <vt:lpstr>Survey article</vt:lpstr>
      <vt:lpstr>Roadmap</vt:lpstr>
      <vt:lpstr>Node-level Anomalies</vt:lpstr>
      <vt:lpstr>Node-level Anomalies: Key ideas</vt:lpstr>
      <vt:lpstr>FraudEagle: Anomalous nodes in signed graphs</vt:lpstr>
      <vt:lpstr>SpEagle: Anomalies in attributed graphs</vt:lpstr>
      <vt:lpstr>PowerPoint Presentation</vt:lpstr>
      <vt:lpstr>Subgraph-level Anomalies </vt:lpstr>
      <vt:lpstr>Subgraph-level Anomalies: Key ideas</vt:lpstr>
      <vt:lpstr>Fraudar: </vt:lpstr>
      <vt:lpstr>CopyCatch: </vt:lpstr>
      <vt:lpstr>AMEN: Anomalous attributed subgraphs </vt:lpstr>
      <vt:lpstr>Graph-level Anomalies</vt:lpstr>
      <vt:lpstr>Graph-level Anomalies: Key ideas</vt:lpstr>
      <vt:lpstr>StreamSpot: Anomalies in Streaming Heterogeneous graphs </vt:lpstr>
      <vt:lpstr>SpotLight: Anomalies in Streaming Graphs </vt:lpstr>
      <vt:lpstr>ChangeDAR: Localized Change Detection</vt:lpstr>
      <vt:lpstr>CODEtect: </vt:lpstr>
      <vt:lpstr>Roadmap</vt:lpstr>
      <vt:lpstr>PowerPoint Presentation</vt:lpstr>
      <vt:lpstr>short version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large graphs</dc:title>
  <dc:creator>Christos Faloutsos</dc:creator>
  <dc:description>NYU - WIN 2009_x000d_
_x000d_
</dc:description>
  <cp:lastModifiedBy>Leman Akoglu</cp:lastModifiedBy>
  <cp:revision>2060</cp:revision>
  <cp:lastPrinted>2016-06-19T14:14:08Z</cp:lastPrinted>
  <dcterms:created xsi:type="dcterms:W3CDTF">2017-06-13T01:24:20Z</dcterms:created>
  <dcterms:modified xsi:type="dcterms:W3CDTF">2021-05-04T20:35:04Z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2</vt:i4>
  </property>
  <property fmtid="{D5CDD505-2E9C-101B-9397-08002B2CF9AE}" pid="6" name="ScreenUsage">
    <vt:i4>2</vt:i4>
  </property>
  <property fmtid="{D5CDD505-2E9C-101B-9397-08002B2CF9AE}" pid="7" name="MailAddress">
    <vt:lpwstr>christos@cs.cmu.edu</vt:lpwstr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1</vt:i4>
  </property>
  <property fmtid="{D5CDD505-2E9C-101B-9397-08002B2CF9AE}" pid="19" name="ShowNotes">
    <vt:bool>false</vt:bool>
  </property>
  <property fmtid="{D5CDD505-2E9C-101B-9397-08002B2CF9AE}" pid="20" name="NavBtnPos">
    <vt:i4>3</vt:i4>
  </property>
  <property fmtid="{D5CDD505-2E9C-101B-9397-08002B2CF9AE}" pid="21" name="OutputDir">
    <vt:lpwstr>C:\WINDOWS\DESKTOP\junk\salerno</vt:lpwstr>
  </property>
</Properties>
</file>